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04" r:id="rId2"/>
    <p:sldId id="257" r:id="rId3"/>
    <p:sldId id="258" r:id="rId4"/>
    <p:sldId id="259" r:id="rId5"/>
    <p:sldId id="291" r:id="rId6"/>
    <p:sldId id="260" r:id="rId7"/>
    <p:sldId id="262" r:id="rId8"/>
    <p:sldId id="263" r:id="rId9"/>
    <p:sldId id="264" r:id="rId10"/>
    <p:sldId id="265" r:id="rId11"/>
    <p:sldId id="300" r:id="rId12"/>
    <p:sldId id="269" r:id="rId13"/>
    <p:sldId id="270" r:id="rId14"/>
    <p:sldId id="271" r:id="rId15"/>
    <p:sldId id="272" r:id="rId16"/>
    <p:sldId id="273" r:id="rId17"/>
    <p:sldId id="29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AA00"/>
    <a:srgbClr val="66FF66"/>
    <a:srgbClr val="FFC000"/>
    <a:srgbClr val="000000"/>
    <a:srgbClr val="00B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30E7A-D0E5-4E43-8A68-9BAE11EC2AAD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1A3F1-AC1E-469E-B8EB-418A241974D1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9666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115678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11567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115678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721" y="4343839"/>
            <a:ext cx="5030161" cy="403377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0D16E8C-CCA4-47BF-9989-890EB09943A8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8932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9097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4222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151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9388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50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144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43690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2329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7941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3500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1D41-4E56-4D8B-846B-3AE220F62479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167F-B64E-4761-A37D-4BA3627EB03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7484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7.png"/><Relationship Id="rId4" Type="http://schemas.openxmlformats.org/officeDocument/2006/relationships/oleObject" Target="../embeddings/oleObject2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image" Target="../media/image4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5763" y="1268413"/>
            <a:ext cx="8434387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spcBef>
                <a:spcPts val="1800"/>
              </a:spcBef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Liberalization and deregulation of the markets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→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power systems must be competitive, high </a:t>
            </a:r>
            <a:r>
              <a:rPr lang="en-US" dirty="0" smtClean="0">
                <a:solidFill>
                  <a:srgbClr val="000000"/>
                </a:solidFill>
              </a:rPr>
              <a:t>profitable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 smtClean="0">
                <a:solidFill>
                  <a:srgbClr val="000000"/>
                </a:solidFill>
              </a:rPr>
              <a:t>efficient</a:t>
            </a:r>
            <a:endParaRPr lang="en-US" dirty="0">
              <a:solidFill>
                <a:srgbClr val="000000"/>
              </a:solidFill>
            </a:endParaRPr>
          </a:p>
          <a:p>
            <a:pPr algn="l">
              <a:spcBef>
                <a:spcPts val="1800"/>
              </a:spcBef>
              <a:buFont typeface="Wingdings" charset="2"/>
              <a:buChar char="Ø"/>
            </a:pPr>
            <a:r>
              <a:rPr lang="en-GB" dirty="0">
                <a:solidFill>
                  <a:srgbClr val="000000"/>
                </a:solidFill>
              </a:rPr>
              <a:t>Steady increase of power demand but often slow </a:t>
            </a:r>
            <a:r>
              <a:rPr lang="en-GB" dirty="0" smtClean="0">
                <a:solidFill>
                  <a:srgbClr val="000000"/>
                </a:solidFill>
              </a:rPr>
              <a:t>growth of </a:t>
            </a:r>
            <a:r>
              <a:rPr lang="en-GB" dirty="0">
                <a:solidFill>
                  <a:srgbClr val="000000"/>
                </a:solidFill>
              </a:rPr>
              <a:t>capacity and infrastructure</a:t>
            </a:r>
          </a:p>
          <a:p>
            <a:pPr algn="l">
              <a:spcBef>
                <a:spcPts val="1800"/>
              </a:spcBef>
              <a:buFont typeface="Wingdings" charset="2"/>
              <a:buChar char="Ø"/>
            </a:pPr>
            <a:r>
              <a:rPr lang="en-GB" dirty="0">
                <a:solidFill>
                  <a:srgbClr val="000000"/>
                </a:solidFill>
              </a:rPr>
              <a:t>Uncertainty of generation level of renewables</a:t>
            </a: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04.07.12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6150" name="AutoShape 7"/>
          <p:cNvSpPr>
            <a:spLocks noChangeArrowheads="1"/>
          </p:cNvSpPr>
          <p:nvPr/>
        </p:nvSpPr>
        <p:spPr bwMode="auto">
          <a:xfrm>
            <a:off x="3995738" y="3429000"/>
            <a:ext cx="576262" cy="1079500"/>
          </a:xfrm>
          <a:prstGeom prst="downArrow">
            <a:avLst>
              <a:gd name="adj1" fmla="val 51167"/>
              <a:gd name="adj2" fmla="val 51489"/>
            </a:avLst>
          </a:prstGeom>
          <a:solidFill>
            <a:srgbClr val="0065BD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>
                <a:solidFill>
                  <a:srgbClr val="0065BD"/>
                </a:solidFill>
                <a:latin typeface="TUM Neue Helvetica 55 Regular" pitchFamily="32" charset="0"/>
              </a:rPr>
              <a:t>Motivation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84650" y="4725144"/>
            <a:ext cx="8434387" cy="1296144"/>
          </a:xfrm>
          <a:prstGeom prst="roundRect">
            <a:avLst/>
          </a:prstGeom>
          <a:gradFill>
            <a:gsLst>
              <a:gs pos="0">
                <a:srgbClr val="0065BD"/>
              </a:gs>
              <a:gs pos="18000">
                <a:schemeClr val="bg1"/>
              </a:gs>
              <a:gs pos="17000">
                <a:srgbClr val="0065BD"/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spcBef>
                <a:spcPts val="0"/>
              </a:spcBef>
              <a:defRPr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</a:rPr>
              <a:t>Power systems are </a:t>
            </a:r>
            <a:r>
              <a:rPr lang="en-US" dirty="0" smtClean="0">
                <a:solidFill>
                  <a:srgbClr val="000000"/>
                </a:solidFill>
              </a:rPr>
              <a:t>run </a:t>
            </a:r>
            <a:r>
              <a:rPr lang="en-US" dirty="0">
                <a:solidFill>
                  <a:srgbClr val="000000"/>
                </a:solidFill>
              </a:rPr>
              <a:t>closer to their maximum </a:t>
            </a:r>
            <a:r>
              <a:rPr lang="en-US" dirty="0" smtClean="0">
                <a:solidFill>
                  <a:srgbClr val="000000"/>
                </a:solidFill>
              </a:rPr>
              <a:t>capacity margins</a:t>
            </a:r>
          </a:p>
          <a:p>
            <a:pPr marL="342900" indent="-342900"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</a:rPr>
              <a:t>Danger of cascading blackouts increases due to stability problems</a:t>
            </a:r>
            <a:endParaRPr lang="en-GB" dirty="0" smtClean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GB" dirty="0">
                <a:solidFill>
                  <a:srgbClr val="000000"/>
                </a:solidFill>
              </a:rPr>
              <a:t>Important </a:t>
            </a:r>
            <a:r>
              <a:rPr lang="en-GB" dirty="0" smtClean="0">
                <a:solidFill>
                  <a:srgbClr val="000000"/>
                </a:solidFill>
              </a:rPr>
              <a:t>task in planning: </a:t>
            </a:r>
            <a:r>
              <a:rPr lang="en-GB" b="1" dirty="0" smtClean="0">
                <a:solidFill>
                  <a:srgbClr val="000000"/>
                </a:solidFill>
              </a:rPr>
              <a:t>Balancing </a:t>
            </a:r>
            <a:r>
              <a:rPr lang="en-GB" b="1" dirty="0">
                <a:solidFill>
                  <a:srgbClr val="000000"/>
                </a:solidFill>
              </a:rPr>
              <a:t>profit and security</a:t>
            </a:r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for Power Networks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4778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 bwMode="auto">
          <a:xfrm>
            <a:off x="827584" y="1740579"/>
            <a:ext cx="5016506" cy="399267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5763" y="1341438"/>
            <a:ext cx="8434387" cy="43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Transform into SCOPF by adding post-contingency flow models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>
                <a:solidFill>
                  <a:srgbClr val="0065BD"/>
                </a:solidFill>
                <a:latin typeface="TUM Neue Helvetica 55 Regular" pitchFamily="32" charset="0"/>
              </a:rPr>
              <a:t>SCOPF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10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660232" y="945480"/>
            <a:ext cx="244827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GB" dirty="0" smtClean="0">
                <a:solidFill>
                  <a:srgbClr val="000000"/>
                </a:solidFill>
              </a:rPr>
              <a:t>[</a:t>
            </a:r>
            <a:r>
              <a:rPr lang="en-GB" dirty="0" err="1" smtClean="0">
                <a:solidFill>
                  <a:srgbClr val="000000"/>
                </a:solidFill>
              </a:rPr>
              <a:t>Capitanescu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2006</a:t>
            </a:r>
            <a:r>
              <a:rPr lang="en-GB" dirty="0" smtClean="0">
                <a:solidFill>
                  <a:srgbClr val="000000"/>
                </a:solidFill>
              </a:rPr>
              <a:t>]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6444208" y="2673652"/>
            <a:ext cx="19504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600" dirty="0" smtClean="0">
                <a:solidFill>
                  <a:srgbClr val="DEAA00"/>
                </a:solidFill>
              </a:rPr>
              <a:t>Base case constraints</a:t>
            </a:r>
            <a:endParaRPr lang="en-GB" sz="1600" dirty="0">
              <a:solidFill>
                <a:srgbClr val="DEAA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6444208" y="3861048"/>
                <a:ext cx="2176173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GB" sz="1600" dirty="0" smtClean="0">
                    <a:solidFill>
                      <a:srgbClr val="DEAA00"/>
                    </a:solidFill>
                  </a:rPr>
                  <a:t>Contingency constraints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600" i="1" smtClean="0">
                          <a:solidFill>
                            <a:srgbClr val="DEAA00"/>
                          </a:solidFill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de-DE" sz="1600" i="1" smtClean="0">
                          <a:solidFill>
                            <a:srgbClr val="DEAA00"/>
                          </a:solidFill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de-DE" sz="1600" i="1" smtClean="0">
                          <a:solidFill>
                            <a:srgbClr val="DEAA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de-DE" sz="1600" i="1" smtClean="0">
                          <a:solidFill>
                            <a:srgbClr val="DEAA00"/>
                          </a:solidFill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 smtClean="0">
                  <a:solidFill>
                    <a:srgbClr val="DEAA00"/>
                  </a:solidFill>
                </a:endParaRPr>
              </a:p>
            </p:txBody>
          </p:sp>
        </mc:Choice>
        <mc:Fallback>
          <p:sp>
            <p:nvSpPr>
              <p:cNvPr id="36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4208" y="3861048"/>
                <a:ext cx="2176173" cy="58477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401" t="-3125" r="-5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ight Brace 2"/>
          <p:cNvSpPr>
            <a:spLocks/>
          </p:cNvSpPr>
          <p:nvPr/>
        </p:nvSpPr>
        <p:spPr bwMode="auto">
          <a:xfrm rot="21540000">
            <a:off x="6024087" y="3012424"/>
            <a:ext cx="400050" cy="1640637"/>
          </a:xfrm>
          <a:prstGeom prst="rightBrace">
            <a:avLst>
              <a:gd name="adj1" fmla="val 31670"/>
              <a:gd name="adj2" fmla="val 50000"/>
            </a:avLst>
          </a:prstGeom>
          <a:noFill/>
          <a:ln w="19050" algn="ctr">
            <a:solidFill>
              <a:srgbClr val="D6A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DEAA00"/>
              </a:solidFill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6455463" y="4814282"/>
            <a:ext cx="22209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600" dirty="0" smtClean="0">
                <a:solidFill>
                  <a:srgbClr val="DEAA00"/>
                </a:solidFill>
              </a:rPr>
              <a:t>“Linking” equation, here</a:t>
            </a:r>
          </a:p>
          <a:p>
            <a:pPr algn="l"/>
            <a:r>
              <a:rPr lang="en-GB" sz="1600" dirty="0">
                <a:solidFill>
                  <a:srgbClr val="DEAA00"/>
                </a:solidFill>
              </a:rPr>
              <a:t> </a:t>
            </a:r>
            <a:r>
              <a:rPr lang="en-GB" sz="1600" dirty="0" smtClean="0">
                <a:solidFill>
                  <a:srgbClr val="DEAA00"/>
                </a:solidFill>
              </a:rPr>
              <a:t> real power generation</a:t>
            </a:r>
            <a:endParaRPr lang="en-GB" sz="1600" dirty="0">
              <a:solidFill>
                <a:srgbClr val="DEAA00"/>
              </a:solidFill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6680713"/>
              </p:ext>
            </p:extLst>
          </p:nvPr>
        </p:nvGraphicFramePr>
        <p:xfrm>
          <a:off x="1536700" y="1777107"/>
          <a:ext cx="3833813" cy="792162"/>
        </p:xfrm>
        <a:graphic>
          <a:graphicData uri="http://schemas.openxmlformats.org/presentationml/2006/ole">
            <p:oleObj spid="_x0000_s5226" name="Equation" r:id="rId5" imgW="1904760" imgH="393480" progId="Equation.3">
              <p:embed/>
            </p:oleObj>
          </a:graphicData>
        </a:graphic>
      </p:graphicFrame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827584" y="2612913"/>
            <a:ext cx="1305917" cy="35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0000"/>
                </a:solidFill>
              </a:rPr>
              <a:t>subject to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2313353" y="5733256"/>
            <a:ext cx="62194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sz="2800" dirty="0">
                <a:solidFill>
                  <a:srgbClr val="00B050"/>
                </a:solidFill>
              </a:rPr>
              <a:t>Security Constrained Optimal Power Flow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57519335"/>
              </p:ext>
            </p:extLst>
          </p:nvPr>
        </p:nvGraphicFramePr>
        <p:xfrm>
          <a:off x="2106613" y="2646363"/>
          <a:ext cx="3298825" cy="2508250"/>
        </p:xfrm>
        <a:graphic>
          <a:graphicData uri="http://schemas.openxmlformats.org/presentationml/2006/ole">
            <p:oleObj spid="_x0000_s5227" name="Equation" r:id="rId6" imgW="1638300" imgH="1244600" progId="Equation.3">
              <p:embed/>
            </p:oleObj>
          </a:graphicData>
        </a:graphic>
      </p:graphicFrame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111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827584" y="1740579"/>
            <a:ext cx="5016506" cy="399267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5763" y="1341438"/>
            <a:ext cx="8434387" cy="43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Transform into SCOPF by adding post-contingency flow models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>
                <a:solidFill>
                  <a:srgbClr val="0065BD"/>
                </a:solidFill>
                <a:latin typeface="TUM Neue Helvetica 55 Regular" pitchFamily="32" charset="0"/>
              </a:rPr>
              <a:t>SCOPF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11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660232" y="945480"/>
            <a:ext cx="244827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GB" dirty="0" smtClean="0">
                <a:solidFill>
                  <a:srgbClr val="000000"/>
                </a:solidFill>
              </a:rPr>
              <a:t>[</a:t>
            </a:r>
            <a:r>
              <a:rPr lang="en-GB" dirty="0" err="1" smtClean="0">
                <a:solidFill>
                  <a:srgbClr val="000000"/>
                </a:solidFill>
              </a:rPr>
              <a:t>Capitanescu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2006</a:t>
            </a:r>
            <a:r>
              <a:rPr lang="en-GB" dirty="0" smtClean="0">
                <a:solidFill>
                  <a:srgbClr val="000000"/>
                </a:solidFill>
              </a:rPr>
              <a:t>]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57674863"/>
              </p:ext>
            </p:extLst>
          </p:nvPr>
        </p:nvGraphicFramePr>
        <p:xfrm>
          <a:off x="1536700" y="1777107"/>
          <a:ext cx="3833813" cy="792162"/>
        </p:xfrm>
        <a:graphic>
          <a:graphicData uri="http://schemas.openxmlformats.org/presentationml/2006/ole">
            <p:oleObj spid="_x0000_s16458" name="Equation" r:id="rId4" imgW="1904760" imgH="393480" progId="Equation.3">
              <p:embed/>
            </p:oleObj>
          </a:graphicData>
        </a:graphic>
      </p:graphicFrame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827584" y="2612913"/>
            <a:ext cx="1305917" cy="35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0000"/>
                </a:solidFill>
              </a:rPr>
              <a:t>subject to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4932040" y="2674654"/>
            <a:ext cx="3890261" cy="2050490"/>
          </a:xfrm>
          <a:prstGeom prst="roundRect">
            <a:avLst/>
          </a:prstGeom>
          <a:solidFill>
            <a:srgbClr val="00B050">
              <a:alpha val="16863"/>
            </a:srgbClr>
          </a:solidFill>
          <a:ln>
            <a:noFill/>
          </a:ln>
          <a:effectLst/>
          <a:extLst/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buFont typeface="Arial" pitchFamily="34" charset="0"/>
              <a:buChar char="•"/>
              <a:defRPr/>
            </a:pPr>
            <a:r>
              <a:rPr lang="en-GB" sz="1600" dirty="0" smtClean="0">
                <a:solidFill>
                  <a:srgbClr val="FF0000"/>
                </a:solidFill>
              </a:rPr>
              <a:t>N-1 does not take into account more than one component failing 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en-GB" sz="1600" dirty="0" smtClean="0">
                <a:solidFill>
                  <a:srgbClr val="FF0000"/>
                </a:solidFill>
              </a:rPr>
              <a:t>Infeasibility problems increase with number of contingencies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srgbClr val="FF0000"/>
                </a:solidFill>
              </a:rPr>
              <a:t>D</a:t>
            </a:r>
            <a:r>
              <a:rPr lang="en-GB" sz="1600" dirty="0" smtClean="0">
                <a:solidFill>
                  <a:srgbClr val="FF0000"/>
                </a:solidFill>
              </a:rPr>
              <a:t>oes not account for likelihood of contingencies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srgbClr val="FF0000"/>
                </a:solidFill>
              </a:rPr>
              <a:t>W</a:t>
            </a:r>
            <a:r>
              <a:rPr lang="en-GB" sz="1600" dirty="0" smtClean="0">
                <a:solidFill>
                  <a:srgbClr val="FF0000"/>
                </a:solidFill>
              </a:rPr>
              <a:t>orst </a:t>
            </a:r>
            <a:r>
              <a:rPr lang="en-GB" sz="1600" dirty="0">
                <a:solidFill>
                  <a:srgbClr val="FF0000"/>
                </a:solidFill>
              </a:rPr>
              <a:t>case </a:t>
            </a:r>
            <a:r>
              <a:rPr lang="en-GB" sz="1600" dirty="0" smtClean="0">
                <a:solidFill>
                  <a:srgbClr val="FF0000"/>
                </a:solidFill>
              </a:rPr>
              <a:t>scenario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313353" y="5733256"/>
            <a:ext cx="62194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sz="2800" dirty="0">
                <a:solidFill>
                  <a:srgbClr val="00B050"/>
                </a:solidFill>
              </a:rPr>
              <a:t>Security Constrained Optimal Power Flow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57519335"/>
              </p:ext>
            </p:extLst>
          </p:nvPr>
        </p:nvGraphicFramePr>
        <p:xfrm>
          <a:off x="2106613" y="2646363"/>
          <a:ext cx="3298825" cy="2508250"/>
        </p:xfrm>
        <a:graphic>
          <a:graphicData uri="http://schemas.openxmlformats.org/presentationml/2006/ole">
            <p:oleObj spid="_x0000_s16459" name="Equation" r:id="rId5" imgW="1638300" imgH="1244600" progId="Equation.3">
              <p:embed/>
            </p:oleObj>
          </a:graphicData>
        </a:graphic>
      </p:graphicFrame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0541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 bwMode="auto">
          <a:xfrm>
            <a:off x="827584" y="1740579"/>
            <a:ext cx="5016506" cy="399267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34454469"/>
              </p:ext>
            </p:extLst>
          </p:nvPr>
        </p:nvGraphicFramePr>
        <p:xfrm>
          <a:off x="1536700" y="1777107"/>
          <a:ext cx="3833813" cy="792162"/>
        </p:xfrm>
        <a:graphic>
          <a:graphicData uri="http://schemas.openxmlformats.org/presentationml/2006/ole">
            <p:oleObj spid="_x0000_s9321" name="Equation" r:id="rId4" imgW="1904760" imgH="393480" progId="Equation.3">
              <p:embed/>
            </p:oleObj>
          </a:graphicData>
        </a:graphic>
      </p:graphicFrame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827584" y="2612913"/>
            <a:ext cx="1305917" cy="35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0000"/>
                </a:solidFill>
              </a:rPr>
              <a:t>subject to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44099393"/>
              </p:ext>
            </p:extLst>
          </p:nvPr>
        </p:nvGraphicFramePr>
        <p:xfrm>
          <a:off x="2106613" y="2646363"/>
          <a:ext cx="3298825" cy="2508250"/>
        </p:xfrm>
        <a:graphic>
          <a:graphicData uri="http://schemas.openxmlformats.org/presentationml/2006/ole">
            <p:oleObj spid="_x0000_s9322" name="Equation" r:id="rId5" imgW="1638300" imgH="1244600" progId="Equation.3">
              <p:embed/>
            </p:oleObj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5763" y="1341438"/>
            <a:ext cx="8434387" cy="43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buFont typeface="Wingdings" pitchFamily="2" charset="2"/>
              <a:buChar char="Ø"/>
              <a:defRPr/>
            </a:pPr>
            <a:r>
              <a:rPr lang="en-GB" u="sng" dirty="0">
                <a:solidFill>
                  <a:schemeClr val="tx1"/>
                </a:solidFill>
              </a:rPr>
              <a:t>no hard constraints</a:t>
            </a:r>
            <a:r>
              <a:rPr lang="en-GB" dirty="0">
                <a:solidFill>
                  <a:schemeClr val="tx1"/>
                </a:solidFill>
              </a:rPr>
              <a:t> on post-contingency line flows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RBOPF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12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979712" y="4293096"/>
            <a:ext cx="1584176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 flipV="1">
            <a:off x="1979712" y="4293096"/>
            <a:ext cx="1584176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372225" y="798513"/>
            <a:ext cx="2625725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r>
              <a:rPr lang="en-GB" dirty="0" smtClean="0">
                <a:solidFill>
                  <a:srgbClr val="000000"/>
                </a:solidFill>
              </a:rPr>
              <a:t>[</a:t>
            </a:r>
            <a:r>
              <a:rPr lang="en-GB" dirty="0" err="1" smtClean="0">
                <a:solidFill>
                  <a:srgbClr val="000000"/>
                </a:solidFill>
              </a:rPr>
              <a:t>McCalley</a:t>
            </a:r>
            <a:r>
              <a:rPr lang="en-GB" dirty="0" smtClean="0">
                <a:solidFill>
                  <a:srgbClr val="000000"/>
                </a:solidFill>
              </a:rPr>
              <a:t> 2009]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3783116" y="5733256"/>
            <a:ext cx="47496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sz="2800" dirty="0" smtClean="0">
                <a:solidFill>
                  <a:srgbClr val="00B050"/>
                </a:solidFill>
              </a:rPr>
              <a:t>Risk-Based Optimal </a:t>
            </a:r>
            <a:r>
              <a:rPr lang="en-GB" sz="2800" dirty="0">
                <a:solidFill>
                  <a:srgbClr val="00B050"/>
                </a:solidFill>
              </a:rPr>
              <a:t>Power Flow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5854026" y="3789040"/>
            <a:ext cx="314392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sz="1800" dirty="0">
                <a:solidFill>
                  <a:srgbClr val="DEAA00"/>
                </a:solidFill>
              </a:rPr>
              <a:t>i</a:t>
            </a:r>
            <a:r>
              <a:rPr lang="en-GB" sz="1800" dirty="0" smtClean="0">
                <a:solidFill>
                  <a:srgbClr val="DEAA00"/>
                </a:solidFill>
              </a:rPr>
              <a:t>nstead:</a:t>
            </a:r>
          </a:p>
          <a:p>
            <a:pPr algn="l">
              <a:defRPr/>
            </a:pPr>
            <a:r>
              <a:rPr lang="en-GB" sz="1800" dirty="0" smtClean="0">
                <a:solidFill>
                  <a:srgbClr val="DEAA00"/>
                </a:solidFill>
              </a:rPr>
              <a:t>penalise high line flows with severity index</a:t>
            </a:r>
            <a:endParaRPr lang="en-GB" sz="1800" dirty="0">
              <a:solidFill>
                <a:srgbClr val="DEAA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3563888" y="4214534"/>
            <a:ext cx="2280202" cy="330040"/>
          </a:xfrm>
          <a:prstGeom prst="straightConnector1">
            <a:avLst/>
          </a:prstGeom>
          <a:ln w="15875">
            <a:solidFill>
              <a:srgbClr val="DEAA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348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 bwMode="auto">
          <a:xfrm>
            <a:off x="827584" y="1740579"/>
            <a:ext cx="5016506" cy="399267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54025085"/>
              </p:ext>
            </p:extLst>
          </p:nvPr>
        </p:nvGraphicFramePr>
        <p:xfrm>
          <a:off x="2103438" y="2665413"/>
          <a:ext cx="3630612" cy="2354262"/>
        </p:xfrm>
        <a:graphic>
          <a:graphicData uri="http://schemas.openxmlformats.org/presentationml/2006/ole">
            <p:oleObj spid="_x0000_s10346" name="Equation" r:id="rId4" imgW="1803400" imgH="1168400" progId="Equation.3">
              <p:embed/>
            </p:oleObj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RBOPF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13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372225" y="798513"/>
            <a:ext cx="2625725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r>
              <a:rPr lang="en-GB" dirty="0" smtClean="0">
                <a:solidFill>
                  <a:srgbClr val="000000"/>
                </a:solidFill>
              </a:rPr>
              <a:t>[</a:t>
            </a:r>
            <a:r>
              <a:rPr lang="en-GB" dirty="0" err="1" smtClean="0">
                <a:solidFill>
                  <a:srgbClr val="000000"/>
                </a:solidFill>
              </a:rPr>
              <a:t>McCalley</a:t>
            </a:r>
            <a:r>
              <a:rPr lang="en-GB" dirty="0" smtClean="0">
                <a:solidFill>
                  <a:srgbClr val="000000"/>
                </a:solidFill>
              </a:rPr>
              <a:t> 2009]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3335838" y="1859536"/>
            <a:ext cx="1204884" cy="50405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788024" y="2339243"/>
            <a:ext cx="1299506" cy="44388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DEAA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1979713" y="4202616"/>
            <a:ext cx="864096" cy="36004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 flipV="1">
            <a:off x="2725330" y="2339243"/>
            <a:ext cx="982574" cy="19331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3528" y="1341438"/>
            <a:ext cx="8434387" cy="647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r"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/>
                </a:solidFill>
              </a:rPr>
              <a:t>Risk indicates the expected cost of the consequences associated with line </a:t>
            </a:r>
            <a:r>
              <a:rPr lang="en-GB" dirty="0" smtClean="0">
                <a:solidFill>
                  <a:schemeClr val="tx1"/>
                </a:solidFill>
              </a:rPr>
              <a:t>overload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6012160" y="2540570"/>
            <a:ext cx="3131840" cy="1248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285750" indent="-285750" algn="l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rgbClr val="DEAA00"/>
                </a:solidFill>
              </a:rPr>
              <a:t>penalise high line flows with severity index weighted by their probability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en-GB" sz="1800" dirty="0" smtClean="0">
                <a:solidFill>
                  <a:srgbClr val="DEAA00"/>
                </a:solidFill>
              </a:rPr>
              <a:t>additional risk index in the objective</a:t>
            </a:r>
            <a:endParaRPr lang="en-GB" sz="1800" dirty="0">
              <a:solidFill>
                <a:srgbClr val="DEAA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827584" y="2612913"/>
            <a:ext cx="1305917" cy="35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0000"/>
                </a:solidFill>
              </a:rPr>
              <a:t>subject to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9490658"/>
              </p:ext>
            </p:extLst>
          </p:nvPr>
        </p:nvGraphicFramePr>
        <p:xfrm>
          <a:off x="1528763" y="1873250"/>
          <a:ext cx="2889250" cy="434975"/>
        </p:xfrm>
        <a:graphic>
          <a:graphicData uri="http://schemas.openxmlformats.org/presentationml/2006/ole">
            <p:oleObj spid="_x0000_s10347" name="Formel" r:id="rId5" imgW="1434477" imgH="215806" progId="Equation.3">
              <p:embed/>
            </p:oleObj>
          </a:graphicData>
        </a:graphic>
      </p:graphicFrame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3783116" y="5733256"/>
            <a:ext cx="47496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sz="2800" dirty="0" smtClean="0">
                <a:solidFill>
                  <a:srgbClr val="00B050"/>
                </a:solidFill>
              </a:rPr>
              <a:t>Risk-Based Optimal </a:t>
            </a:r>
            <a:r>
              <a:rPr lang="en-GB" sz="2800" dirty="0">
                <a:solidFill>
                  <a:srgbClr val="00B050"/>
                </a:solidFill>
              </a:rPr>
              <a:t>Power Flow</a:t>
            </a: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475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827584" y="1740579"/>
            <a:ext cx="5016506" cy="399267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2549803"/>
              </p:ext>
            </p:extLst>
          </p:nvPr>
        </p:nvGraphicFramePr>
        <p:xfrm>
          <a:off x="2103438" y="2665413"/>
          <a:ext cx="3630612" cy="2354262"/>
        </p:xfrm>
        <a:graphic>
          <a:graphicData uri="http://schemas.openxmlformats.org/presentationml/2006/ole">
            <p:oleObj spid="_x0000_s11364" name="Equation" r:id="rId4" imgW="1803400" imgH="1168400" progId="Equation.3">
              <p:embed/>
            </p:oleObj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827584" y="2612913"/>
            <a:ext cx="1305917" cy="35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0000"/>
                </a:solidFill>
              </a:rPr>
              <a:t>subject to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828012"/>
              </p:ext>
            </p:extLst>
          </p:nvPr>
        </p:nvGraphicFramePr>
        <p:xfrm>
          <a:off x="1528763" y="1873250"/>
          <a:ext cx="2889250" cy="434975"/>
        </p:xfrm>
        <a:graphic>
          <a:graphicData uri="http://schemas.openxmlformats.org/presentationml/2006/ole">
            <p:oleObj spid="_x0000_s11365" name="Formel" r:id="rId5" imgW="1434477" imgH="215806" progId="Equation.3">
              <p:embed/>
            </p:oleObj>
          </a:graphicData>
        </a:graphic>
      </p:graphicFrame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3783116" y="5733256"/>
            <a:ext cx="47496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sz="2800" dirty="0" smtClean="0">
                <a:solidFill>
                  <a:srgbClr val="00B050"/>
                </a:solidFill>
              </a:rPr>
              <a:t>Risk-Based Optimal </a:t>
            </a:r>
            <a:r>
              <a:rPr lang="en-GB" sz="2800" dirty="0">
                <a:solidFill>
                  <a:srgbClr val="00B050"/>
                </a:solidFill>
              </a:rPr>
              <a:t>Power Flow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3528" y="1341438"/>
            <a:ext cx="8434387" cy="43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r"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/>
                </a:solidFill>
              </a:rPr>
              <a:t>Risk indicates the expected cost of the consequences associated with line </a:t>
            </a:r>
            <a:r>
              <a:rPr lang="en-GB" dirty="0" smtClean="0">
                <a:solidFill>
                  <a:schemeClr val="tx1"/>
                </a:solidFill>
              </a:rPr>
              <a:t>overload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RBOPF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14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372225" y="798513"/>
            <a:ext cx="2625725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r>
              <a:rPr lang="en-GB" dirty="0" smtClean="0">
                <a:solidFill>
                  <a:srgbClr val="000000"/>
                </a:solidFill>
              </a:rPr>
              <a:t>[</a:t>
            </a:r>
            <a:r>
              <a:rPr lang="en-GB" dirty="0" err="1" smtClean="0">
                <a:solidFill>
                  <a:srgbClr val="000000"/>
                </a:solidFill>
              </a:rPr>
              <a:t>McCalley</a:t>
            </a:r>
            <a:r>
              <a:rPr lang="en-GB" dirty="0" smtClean="0">
                <a:solidFill>
                  <a:srgbClr val="000000"/>
                </a:solidFill>
              </a:rPr>
              <a:t> 2009]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4602956" y="4149080"/>
            <a:ext cx="1220621" cy="43204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5571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Severity Index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15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216" y="5419963"/>
            <a:ext cx="33068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Overload severity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86011" y="1381486"/>
            <a:ext cx="8434139" cy="667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Severity defined as a function of line flow</a:t>
            </a:r>
          </a:p>
          <a:p>
            <a:pPr marL="342900" indent="-342900" algn="l"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/>
                </a:solidFill>
              </a:rPr>
              <a:t>Easiest and quickest implementation piecewise linear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6372225" y="798513"/>
            <a:ext cx="2625725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r>
              <a:rPr lang="en-GB" dirty="0" smtClean="0">
                <a:solidFill>
                  <a:srgbClr val="000000"/>
                </a:solidFill>
              </a:rPr>
              <a:t>[</a:t>
            </a:r>
            <a:r>
              <a:rPr lang="en-GB" dirty="0" err="1" smtClean="0">
                <a:solidFill>
                  <a:srgbClr val="000000"/>
                </a:solidFill>
              </a:rPr>
              <a:t>McCalley</a:t>
            </a:r>
            <a:r>
              <a:rPr lang="en-GB" dirty="0" smtClean="0">
                <a:solidFill>
                  <a:srgbClr val="000000"/>
                </a:solidFill>
              </a:rPr>
              <a:t> 2009]</a:t>
            </a:r>
            <a:endParaRPr lang="en-GB" dirty="0">
              <a:solidFill>
                <a:srgbClr val="0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640755" y="2204864"/>
            <a:ext cx="5490328" cy="3384377"/>
            <a:chOff x="1494596" y="4147418"/>
            <a:chExt cx="3024446" cy="1864345"/>
          </a:xfrm>
        </p:grpSpPr>
        <p:cxnSp>
          <p:nvCxnSpPr>
            <p:cNvPr id="17414" name="Straight Connector 2"/>
            <p:cNvCxnSpPr>
              <a:cxnSpLocks noChangeShapeType="1"/>
            </p:cNvCxnSpPr>
            <p:nvPr/>
          </p:nvCxnSpPr>
          <p:spPr bwMode="auto">
            <a:xfrm>
              <a:off x="2038715" y="4314136"/>
              <a:ext cx="0" cy="151130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5" name="Straight Connector 4"/>
            <p:cNvCxnSpPr>
              <a:cxnSpLocks noChangeShapeType="1"/>
            </p:cNvCxnSpPr>
            <p:nvPr/>
          </p:nvCxnSpPr>
          <p:spPr bwMode="auto">
            <a:xfrm>
              <a:off x="1751377" y="5680974"/>
              <a:ext cx="2376488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6" name="Straight Connector 10"/>
            <p:cNvCxnSpPr>
              <a:cxnSpLocks noChangeShapeType="1"/>
            </p:cNvCxnSpPr>
            <p:nvPr/>
          </p:nvCxnSpPr>
          <p:spPr bwMode="auto">
            <a:xfrm flipV="1">
              <a:off x="3335702" y="4314136"/>
              <a:ext cx="360363" cy="1366838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7" name="Straight Connector 14"/>
            <p:cNvCxnSpPr>
              <a:cxnSpLocks noChangeShapeType="1"/>
            </p:cNvCxnSpPr>
            <p:nvPr/>
          </p:nvCxnSpPr>
          <p:spPr bwMode="auto">
            <a:xfrm>
              <a:off x="2038715" y="5680974"/>
              <a:ext cx="1296987" cy="0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862569" y="5673209"/>
                  <a:ext cx="65647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𝑓𝑙𝑜𝑤</m:t>
                        </m:r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(%)</m:t>
                        </m:r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2569" y="5673209"/>
                  <a:ext cx="656473" cy="338554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494596" y="4147418"/>
                  <a:ext cx="504056" cy="1924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𝑠𝑒𝑣𝑒𝑟𝑖𝑡𝑦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𝑙</m:t>
                            </m:r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4596" y="4147418"/>
                  <a:ext cx="504056" cy="192433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15333" b="-701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3093888" y="5703986"/>
                  <a:ext cx="42351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90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3888" y="5703986"/>
                  <a:ext cx="423514" cy="307777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Straight Connector 10"/>
            <p:cNvCxnSpPr>
              <a:cxnSpLocks noChangeShapeType="1"/>
            </p:cNvCxnSpPr>
            <p:nvPr/>
          </p:nvCxnSpPr>
          <p:spPr bwMode="auto">
            <a:xfrm flipV="1">
              <a:off x="3582940" y="4725144"/>
              <a:ext cx="0" cy="956276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10"/>
            <p:cNvCxnSpPr>
              <a:cxnSpLocks noChangeShapeType="1"/>
            </p:cNvCxnSpPr>
            <p:nvPr/>
          </p:nvCxnSpPr>
          <p:spPr bwMode="auto">
            <a:xfrm>
              <a:off x="2038715" y="4725144"/>
              <a:ext cx="1550940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780352" y="4623421"/>
                  <a:ext cx="297634" cy="1695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1.</m:t>
                        </m:r>
                        <m:r>
                          <a:rPr lang="en-GB" sz="1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80352" y="4623421"/>
                  <a:ext cx="297634" cy="169545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307660" y="5703986"/>
                  <a:ext cx="52290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GB" sz="1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00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7660" y="5703986"/>
                  <a:ext cx="522900" cy="307777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7174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5763" y="4559647"/>
            <a:ext cx="843438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Severity is the sum </a:t>
            </a:r>
            <a:r>
              <a:rPr lang="en-GB" dirty="0">
                <a:solidFill>
                  <a:schemeClr val="tx1"/>
                </a:solidFill>
              </a:rPr>
              <a:t>of the severities </a:t>
            </a:r>
            <a:r>
              <a:rPr lang="en-GB" dirty="0" smtClean="0">
                <a:solidFill>
                  <a:schemeClr val="tx1"/>
                </a:solidFill>
              </a:rPr>
              <a:t>of all contingencies plus the base case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Severity Index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16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7253" y="4026550"/>
            <a:ext cx="1821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Overload severity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86011" y="1381486"/>
            <a:ext cx="8434139" cy="667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Severity defined as a function of line flow</a:t>
            </a:r>
          </a:p>
          <a:p>
            <a:pPr marL="342900" indent="-342900" algn="l"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/>
                </a:solidFill>
              </a:rPr>
              <a:t>Easiest and quickest implementation piecewise linear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6372225" y="798513"/>
            <a:ext cx="2625725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r>
              <a:rPr lang="en-GB" dirty="0" smtClean="0">
                <a:solidFill>
                  <a:srgbClr val="000000"/>
                </a:solidFill>
              </a:rPr>
              <a:t>[</a:t>
            </a:r>
            <a:r>
              <a:rPr lang="en-GB" dirty="0" err="1" smtClean="0">
                <a:solidFill>
                  <a:srgbClr val="000000"/>
                </a:solidFill>
              </a:rPr>
              <a:t>McCalley</a:t>
            </a:r>
            <a:r>
              <a:rPr lang="en-GB" dirty="0" smtClean="0">
                <a:solidFill>
                  <a:srgbClr val="000000"/>
                </a:solidFill>
              </a:rPr>
              <a:t> 2009]</a:t>
            </a:r>
            <a:endParaRPr lang="en-GB" dirty="0">
              <a:solidFill>
                <a:srgbClr val="0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475656" y="2222372"/>
            <a:ext cx="3115394" cy="1834825"/>
            <a:chOff x="1403648" y="4157063"/>
            <a:chExt cx="3115394" cy="1834825"/>
          </a:xfrm>
        </p:grpSpPr>
        <p:cxnSp>
          <p:nvCxnSpPr>
            <p:cNvPr id="17414" name="Straight Connector 2"/>
            <p:cNvCxnSpPr>
              <a:cxnSpLocks noChangeShapeType="1"/>
            </p:cNvCxnSpPr>
            <p:nvPr/>
          </p:nvCxnSpPr>
          <p:spPr bwMode="auto">
            <a:xfrm>
              <a:off x="2038715" y="4314136"/>
              <a:ext cx="0" cy="151130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5" name="Straight Connector 4"/>
            <p:cNvCxnSpPr>
              <a:cxnSpLocks noChangeShapeType="1"/>
            </p:cNvCxnSpPr>
            <p:nvPr/>
          </p:nvCxnSpPr>
          <p:spPr bwMode="auto">
            <a:xfrm>
              <a:off x="1751377" y="5680974"/>
              <a:ext cx="2376488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6" name="Straight Connector 10"/>
            <p:cNvCxnSpPr>
              <a:cxnSpLocks noChangeShapeType="1"/>
            </p:cNvCxnSpPr>
            <p:nvPr/>
          </p:nvCxnSpPr>
          <p:spPr bwMode="auto">
            <a:xfrm flipV="1">
              <a:off x="3335702" y="4314136"/>
              <a:ext cx="360363" cy="1366838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7" name="Straight Connector 14"/>
            <p:cNvCxnSpPr>
              <a:cxnSpLocks noChangeShapeType="1"/>
            </p:cNvCxnSpPr>
            <p:nvPr/>
          </p:nvCxnSpPr>
          <p:spPr bwMode="auto">
            <a:xfrm>
              <a:off x="2038715" y="5680974"/>
              <a:ext cx="1296987" cy="0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862569" y="5653334"/>
                  <a:ext cx="65647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𝑓𝑙𝑜𝑤</m:t>
                        </m:r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(%)</m:t>
                        </m:r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2569" y="5653334"/>
                  <a:ext cx="656473" cy="338554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55556" b="-89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403648" y="4157063"/>
                  <a:ext cx="504056" cy="3493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𝑠𝑒𝑣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𝑙</m:t>
                            </m:r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3648" y="4157063"/>
                  <a:ext cx="504056" cy="349326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r="-1807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3093888" y="5660959"/>
                  <a:ext cx="42351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90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3888" y="5660959"/>
                  <a:ext cx="423514" cy="307777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Straight Connector 10"/>
            <p:cNvCxnSpPr>
              <a:cxnSpLocks noChangeShapeType="1"/>
            </p:cNvCxnSpPr>
            <p:nvPr/>
          </p:nvCxnSpPr>
          <p:spPr bwMode="auto">
            <a:xfrm flipV="1">
              <a:off x="3582940" y="4725144"/>
              <a:ext cx="0" cy="956276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10"/>
            <p:cNvCxnSpPr>
              <a:cxnSpLocks noChangeShapeType="1"/>
            </p:cNvCxnSpPr>
            <p:nvPr/>
          </p:nvCxnSpPr>
          <p:spPr bwMode="auto">
            <a:xfrm>
              <a:off x="2038715" y="4725144"/>
              <a:ext cx="1550940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661351" y="4544895"/>
                  <a:ext cx="47000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1.</m:t>
                        </m:r>
                        <m:r>
                          <a:rPr lang="en-GB" sz="1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1351" y="4544895"/>
                  <a:ext cx="470000" cy="307777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347864" y="5651723"/>
                  <a:ext cx="52290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GB" sz="1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00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4" y="5651723"/>
                  <a:ext cx="522900" cy="307777"/>
                </a:xfrm>
                <a:prstGeom prst="rect">
                  <a:avLst/>
                </a:prstGeom>
                <a:blipFill rotWithShape="1">
                  <a:blip r:embed="rId8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3439099"/>
              </p:ext>
            </p:extLst>
          </p:nvPr>
        </p:nvGraphicFramePr>
        <p:xfrm>
          <a:off x="2530475" y="5186363"/>
          <a:ext cx="3709988" cy="690562"/>
        </p:xfrm>
        <a:graphic>
          <a:graphicData uri="http://schemas.openxmlformats.org/presentationml/2006/ole">
            <p:oleObj spid="_x0000_s12340" name="Equation" r:id="rId9" imgW="1841400" imgH="342720" progId="Equation.3">
              <p:embed/>
            </p:oleObj>
          </a:graphicData>
        </a:graphic>
      </p:graphicFrame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3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150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Problems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17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86011" y="1381486"/>
            <a:ext cx="8434139" cy="478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Problem </a:t>
            </a:r>
            <a:r>
              <a:rPr lang="en-GB" dirty="0">
                <a:solidFill>
                  <a:schemeClr val="tx1"/>
                </a:solidFill>
              </a:rPr>
              <a:t>with </a:t>
            </a:r>
            <a:r>
              <a:rPr lang="en-GB" dirty="0" smtClean="0">
                <a:solidFill>
                  <a:schemeClr val="tx1"/>
                </a:solidFill>
              </a:rPr>
              <a:t>all these models:</a:t>
            </a:r>
          </a:p>
          <a:p>
            <a:pPr lvl="1">
              <a:defRPr/>
            </a:pPr>
            <a:r>
              <a:rPr lang="en-GB" i="1" dirty="0" smtClean="0">
                <a:solidFill>
                  <a:srgbClr val="FF0000"/>
                </a:solidFill>
              </a:rPr>
              <a:t>Security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measure is relative</a:t>
            </a:r>
          </a:p>
          <a:p>
            <a:pPr lvl="1">
              <a:defRPr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based on various assumptions, e.g.</a:t>
            </a:r>
          </a:p>
          <a:p>
            <a:pPr lvl="1"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SCOPF – ‘secure’ if all lines at 100% load</a:t>
            </a:r>
          </a:p>
          <a:p>
            <a:pPr lvl="1">
              <a:defRPr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</a:t>
            </a:r>
            <a:r>
              <a:rPr lang="en-GB" dirty="0">
                <a:solidFill>
                  <a:schemeClr val="tx1"/>
                </a:solidFill>
              </a:rPr>
              <a:t>RBOPF </a:t>
            </a:r>
            <a:r>
              <a:rPr lang="en-GB" dirty="0" smtClean="0">
                <a:solidFill>
                  <a:schemeClr val="tx1"/>
                </a:solidFill>
              </a:rPr>
              <a:t>– ‘secure’ if lines &gt;&gt;100%</a:t>
            </a:r>
          </a:p>
          <a:p>
            <a:pPr lvl="1"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lvl="1">
              <a:defRPr/>
            </a:pPr>
            <a:endParaRPr lang="en-GB" dirty="0">
              <a:solidFill>
                <a:schemeClr val="tx1"/>
              </a:solidFill>
            </a:endParaRPr>
          </a:p>
          <a:p>
            <a:pPr lvl="1"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lvl="1">
              <a:defRPr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>
                <a:solidFill>
                  <a:schemeClr val="tx1"/>
                </a:solidFill>
              </a:rPr>
              <a:t>Main </a:t>
            </a:r>
            <a:r>
              <a:rPr lang="en-GB" smtClean="0">
                <a:solidFill>
                  <a:schemeClr val="tx1"/>
                </a:solidFill>
              </a:rPr>
              <a:t>problem </a:t>
            </a:r>
            <a:r>
              <a:rPr lang="en-GB" dirty="0">
                <a:solidFill>
                  <a:schemeClr val="tx1"/>
                </a:solidFill>
              </a:rPr>
              <a:t>with RBOPF:</a:t>
            </a:r>
          </a:p>
          <a:p>
            <a:pPr lvl="1"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Severity </a:t>
            </a:r>
            <a:r>
              <a:rPr lang="en-GB" dirty="0">
                <a:solidFill>
                  <a:schemeClr val="tx1"/>
                </a:solidFill>
              </a:rPr>
              <a:t>functions are arbitrary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GB" dirty="0">
              <a:solidFill>
                <a:schemeClr val="tx1"/>
              </a:solidFill>
            </a:endParaRPr>
          </a:p>
          <a:p>
            <a:pPr lvl="1">
              <a:defRPr/>
            </a:pPr>
            <a:endParaRPr lang="en-GB" dirty="0" smtClean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815948" y="4509119"/>
            <a:ext cx="2287458" cy="1673192"/>
            <a:chOff x="1534430" y="3934157"/>
            <a:chExt cx="2984612" cy="2155277"/>
          </a:xfrm>
        </p:grpSpPr>
        <p:cxnSp>
          <p:nvCxnSpPr>
            <p:cNvPr id="24" name="Straight Connector 2"/>
            <p:cNvCxnSpPr>
              <a:cxnSpLocks noChangeShapeType="1"/>
            </p:cNvCxnSpPr>
            <p:nvPr/>
          </p:nvCxnSpPr>
          <p:spPr bwMode="auto">
            <a:xfrm>
              <a:off x="2038715" y="4314136"/>
              <a:ext cx="0" cy="151130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4"/>
            <p:cNvCxnSpPr>
              <a:cxnSpLocks noChangeShapeType="1"/>
            </p:cNvCxnSpPr>
            <p:nvPr/>
          </p:nvCxnSpPr>
          <p:spPr bwMode="auto">
            <a:xfrm>
              <a:off x="1751377" y="5680974"/>
              <a:ext cx="2376488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10"/>
            <p:cNvCxnSpPr>
              <a:cxnSpLocks noChangeShapeType="1"/>
            </p:cNvCxnSpPr>
            <p:nvPr/>
          </p:nvCxnSpPr>
          <p:spPr bwMode="auto">
            <a:xfrm flipV="1">
              <a:off x="3335702" y="4314136"/>
              <a:ext cx="360363" cy="1366838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14"/>
            <p:cNvCxnSpPr>
              <a:cxnSpLocks noChangeShapeType="1"/>
            </p:cNvCxnSpPr>
            <p:nvPr/>
          </p:nvCxnSpPr>
          <p:spPr bwMode="auto">
            <a:xfrm>
              <a:off x="2038715" y="5680974"/>
              <a:ext cx="1296987" cy="0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862569" y="5653335"/>
                  <a:ext cx="656473" cy="4360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𝑓𝑙𝑜𝑤</m:t>
                        </m:r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(%)</m:t>
                        </m:r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2569" y="5653335"/>
                  <a:ext cx="656473" cy="436099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1220" r="-103659" b="-1090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1594328" y="3934157"/>
                  <a:ext cx="504056" cy="449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𝑠𝑒𝑣</m:t>
                            </m:r>
                          </m:e>
                          <m:sub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𝑙</m:t>
                            </m:r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GB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4328" y="3934157"/>
                  <a:ext cx="504056" cy="449975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r="-5396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037924" y="5610726"/>
                  <a:ext cx="489843" cy="3964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</m:t>
                      </m:r>
                    </m:oMath>
                  </a14:m>
                  <a:r>
                    <a:rPr lang="en-GB" sz="1400" dirty="0" smtClean="0"/>
                    <a:t>0</a:t>
                  </a:r>
                  <a:endParaRPr lang="en-GB" sz="1400" dirty="0"/>
                </a:p>
              </p:txBody>
            </p:sp>
          </mc:Choice>
          <mc:Fallback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7924" y="5610726"/>
                  <a:ext cx="489843" cy="396455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t="-1961" r="-4839" b="-1764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Connector 10"/>
            <p:cNvCxnSpPr>
              <a:cxnSpLocks noChangeShapeType="1"/>
            </p:cNvCxnSpPr>
            <p:nvPr/>
          </p:nvCxnSpPr>
          <p:spPr bwMode="auto">
            <a:xfrm flipV="1">
              <a:off x="3582940" y="4725144"/>
              <a:ext cx="0" cy="956276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Connector 10"/>
            <p:cNvCxnSpPr>
              <a:cxnSpLocks noChangeShapeType="1"/>
            </p:cNvCxnSpPr>
            <p:nvPr/>
          </p:nvCxnSpPr>
          <p:spPr bwMode="auto">
            <a:xfrm>
              <a:off x="2038715" y="4725144"/>
              <a:ext cx="1550940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1534430" y="4544895"/>
                  <a:ext cx="470000" cy="307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1.</m:t>
                        </m:r>
                        <m:r>
                          <a:rPr lang="en-GB" sz="1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4430" y="4544895"/>
                  <a:ext cx="470000" cy="307776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 r="-8475" b="-10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413511" y="5610726"/>
                  <a:ext cx="682265" cy="3964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GB" sz="1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00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3511" y="5610726"/>
                  <a:ext cx="682265" cy="396455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6796540" y="2564904"/>
            <a:ext cx="10158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sz="4000" dirty="0" smtClean="0">
                <a:solidFill>
                  <a:srgbClr val="FF0000"/>
                </a:solidFill>
              </a:rPr>
              <a:t>??</a:t>
            </a: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688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Calibration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18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386011" y="1381486"/>
            <a:ext cx="8434139" cy="39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Solution: Calibrate severity functions to capture actual risk of a system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590918" y="3068960"/>
            <a:ext cx="614943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→ How does the actual risk LOOK?</a:t>
            </a: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374894" y="2492896"/>
            <a:ext cx="7589594" cy="505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B050"/>
                </a:solidFill>
              </a:rPr>
              <a:t>Only one way to find out: Trip the line and see what happens.</a:t>
            </a:r>
          </a:p>
          <a:p>
            <a:pPr>
              <a:defRPr/>
            </a:pPr>
            <a:endParaRPr lang="en-GB" dirty="0" smtClean="0">
              <a:solidFill>
                <a:srgbClr val="00B050"/>
              </a:solidFill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086862" y="1916832"/>
            <a:ext cx="614943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→ Question: What IS the actual risk?</a:t>
            </a:r>
          </a:p>
        </p:txBody>
      </p:sp>
      <p:sp>
        <p:nvSpPr>
          <p:cNvPr id="35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2051720" y="5373216"/>
            <a:ext cx="1116480" cy="401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defRPr/>
            </a:pPr>
            <a:r>
              <a:rPr lang="en-GB" sz="3200" dirty="0" smtClean="0">
                <a:solidFill>
                  <a:schemeClr val="accent1"/>
                </a:solidFill>
              </a:rPr>
              <a:t>$/hr</a:t>
            </a:r>
          </a:p>
        </p:txBody>
      </p:sp>
      <p:graphicFrame>
        <p:nvGraphicFramePr>
          <p:cNvPr id="37" name="Object 1"/>
          <p:cNvGraphicFramePr>
            <a:graphicFrameLocks noChangeAspect="1"/>
          </p:cNvGraphicFramePr>
          <p:nvPr/>
        </p:nvGraphicFramePr>
        <p:xfrm>
          <a:off x="1763688" y="4293096"/>
          <a:ext cx="5380311" cy="746738"/>
        </p:xfrm>
        <a:graphic>
          <a:graphicData uri="http://schemas.openxmlformats.org/presentationml/2006/ole">
            <p:oleObj spid="_x0000_s67586" name="Formel" r:id="rId4" imgW="1549080" imgH="215640" progId="Equation.3">
              <p:embed/>
            </p:oleObj>
          </a:graphicData>
        </a:graphic>
      </p:graphicFrame>
      <p:sp>
        <p:nvSpPr>
          <p:cNvPr id="38" name="Ellipse 37"/>
          <p:cNvSpPr/>
          <p:nvPr/>
        </p:nvSpPr>
        <p:spPr>
          <a:xfrm>
            <a:off x="3131840" y="4293096"/>
            <a:ext cx="2009330" cy="746323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 Verbindung 38"/>
          <p:cNvCxnSpPr/>
          <p:nvPr/>
        </p:nvCxnSpPr>
        <p:spPr>
          <a:xfrm flipV="1">
            <a:off x="2843808" y="5013176"/>
            <a:ext cx="675299" cy="50405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4788025" y="5445224"/>
            <a:ext cx="129614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defRPr/>
            </a:pPr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$/risk</a:t>
            </a:r>
          </a:p>
        </p:txBody>
      </p:sp>
      <p:sp>
        <p:nvSpPr>
          <p:cNvPr id="41" name="Ellipse 40"/>
          <p:cNvSpPr/>
          <p:nvPr/>
        </p:nvSpPr>
        <p:spPr>
          <a:xfrm>
            <a:off x="5464036" y="4459146"/>
            <a:ext cx="688913" cy="516685"/>
          </a:xfrm>
          <a:prstGeom prst="ellipse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 Verbindung 41"/>
          <p:cNvCxnSpPr/>
          <p:nvPr/>
        </p:nvCxnSpPr>
        <p:spPr>
          <a:xfrm flipV="1">
            <a:off x="5508104" y="5013176"/>
            <a:ext cx="200441" cy="43204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452320" y="3717032"/>
            <a:ext cx="1403529" cy="401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defRPr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risk/hr</a:t>
            </a:r>
          </a:p>
        </p:txBody>
      </p:sp>
      <p:sp>
        <p:nvSpPr>
          <p:cNvPr id="44" name="Ellipse 43"/>
          <p:cNvSpPr/>
          <p:nvPr/>
        </p:nvSpPr>
        <p:spPr>
          <a:xfrm>
            <a:off x="6084168" y="4293096"/>
            <a:ext cx="1148189" cy="746323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" name="Gerade Verbindung 44"/>
          <p:cNvCxnSpPr/>
          <p:nvPr/>
        </p:nvCxnSpPr>
        <p:spPr>
          <a:xfrm flipV="1">
            <a:off x="7236296" y="4221088"/>
            <a:ext cx="504056" cy="288032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20569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/>
      <p:bldP spid="36" grpId="0"/>
      <p:bldP spid="38" grpId="0" animBg="1"/>
      <p:bldP spid="40" grpId="0"/>
      <p:bldP spid="41" grpId="0" animBg="1"/>
      <p:bldP spid="43" grpId="0"/>
      <p:bldP spid="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Calibration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19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86011" y="1381486"/>
            <a:ext cx="8434139" cy="39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Solution: Calibrate severity functions to capture actual risk of a system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590918" y="3068960"/>
            <a:ext cx="614943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→ How does the actual risk LOOK?</a:t>
            </a: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374894" y="2492896"/>
            <a:ext cx="7589594" cy="505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B050"/>
                </a:solidFill>
              </a:rPr>
              <a:t>Only one way to find out: Trip the line and see what happens.</a:t>
            </a:r>
          </a:p>
          <a:p>
            <a:pPr>
              <a:defRPr/>
            </a:pPr>
            <a:endParaRPr lang="en-GB" dirty="0" smtClean="0">
              <a:solidFill>
                <a:srgbClr val="00B050"/>
              </a:solidFill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086862" y="1916832"/>
            <a:ext cx="614943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→ Question: What IS the actual risk?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1590918" y="3645024"/>
            <a:ext cx="614943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→ How is the actual risk be DERIVED?</a:t>
            </a:r>
          </a:p>
        </p:txBody>
      </p:sp>
      <p:sp>
        <p:nvSpPr>
          <p:cNvPr id="26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1907704" y="4581128"/>
            <a:ext cx="7228727" cy="1542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dirty="0" smtClean="0">
                <a:solidFill>
                  <a:srgbClr val="00B050"/>
                </a:solidFill>
              </a:rPr>
              <a:t>→ Simulator</a:t>
            </a:r>
          </a:p>
          <a:p>
            <a:pPr>
              <a:defRPr/>
            </a:pPr>
            <a:r>
              <a:rPr lang="en-GB" dirty="0" smtClean="0">
                <a:solidFill>
                  <a:srgbClr val="00B050"/>
                </a:solidFill>
              </a:rPr>
              <a:t>→ develop “consequence tree” that visualises the actual impact of all considered contingencies</a:t>
            </a:r>
            <a:endParaRPr lang="en-GB" dirty="0">
              <a:solidFill>
                <a:srgbClr val="00B050"/>
              </a:solidFill>
            </a:endParaRPr>
          </a:p>
          <a:p>
            <a:pPr>
              <a:defRPr/>
            </a:pPr>
            <a:endParaRPr lang="en-GB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0569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>
                <a:solidFill>
                  <a:srgbClr val="0065BD"/>
                </a:solidFill>
                <a:latin typeface="TUM Neue Helvetica 55 Regular" pitchFamily="32" charset="0"/>
              </a:rPr>
              <a:t>Tasks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85763" y="1268413"/>
            <a:ext cx="8434387" cy="3384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spcBef>
                <a:spcPts val="18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Power </a:t>
            </a:r>
            <a:r>
              <a:rPr lang="en-GB" dirty="0">
                <a:solidFill>
                  <a:srgbClr val="000000"/>
                </a:solidFill>
              </a:rPr>
              <a:t>system </a:t>
            </a:r>
            <a:r>
              <a:rPr lang="en-GB" dirty="0" smtClean="0">
                <a:solidFill>
                  <a:srgbClr val="000000"/>
                </a:solidFill>
              </a:rPr>
              <a:t>simulation</a:t>
            </a:r>
            <a:endParaRPr lang="en-GB" dirty="0">
              <a:solidFill>
                <a:srgbClr val="000000"/>
              </a:solidFill>
            </a:endParaRPr>
          </a:p>
          <a:p>
            <a:pPr lvl="1" algn="l">
              <a:spcBef>
                <a:spcPts val="600"/>
              </a:spcBef>
              <a:buFont typeface="Arial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Develop </a:t>
            </a:r>
            <a:r>
              <a:rPr lang="en-GB" sz="1800" dirty="0">
                <a:solidFill>
                  <a:srgbClr val="000000"/>
                </a:solidFill>
              </a:rPr>
              <a:t>a dynamic simulation that accurately models electricity networks</a:t>
            </a:r>
          </a:p>
          <a:p>
            <a:pPr lvl="1" algn="l">
              <a:spcBef>
                <a:spcPts val="600"/>
              </a:spcBef>
              <a:buFont typeface="Arial" charset="0"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Public domain MATLAB based software </a:t>
            </a:r>
            <a:r>
              <a:rPr lang="en-GB" sz="1800" dirty="0" smtClean="0">
                <a:solidFill>
                  <a:srgbClr val="000000"/>
                </a:solidFill>
              </a:rPr>
              <a:t>“PSAT” </a:t>
            </a:r>
            <a:r>
              <a:rPr lang="en-GB" sz="1800" dirty="0">
                <a:solidFill>
                  <a:srgbClr val="000000"/>
                </a:solidFill>
              </a:rPr>
              <a:t>as a basis</a:t>
            </a:r>
          </a:p>
          <a:p>
            <a:pPr algn="l">
              <a:spcBef>
                <a:spcPts val="3000"/>
              </a:spcBef>
              <a:buFont typeface="Wingdings" charset="2"/>
              <a:buChar char="Ø"/>
            </a:pPr>
            <a:r>
              <a:rPr lang="en-GB" dirty="0">
                <a:solidFill>
                  <a:srgbClr val="000000"/>
                </a:solidFill>
              </a:rPr>
              <a:t>Define and implement </a:t>
            </a:r>
            <a:r>
              <a:rPr lang="en-GB" dirty="0" smtClean="0">
                <a:solidFill>
                  <a:srgbClr val="000000"/>
                </a:solidFill>
              </a:rPr>
              <a:t>risked-based </a:t>
            </a:r>
            <a:r>
              <a:rPr lang="en-GB" dirty="0">
                <a:solidFill>
                  <a:srgbClr val="000000"/>
                </a:solidFill>
              </a:rPr>
              <a:t>OPF as a new approach to power system operation</a:t>
            </a:r>
          </a:p>
          <a:p>
            <a:pPr lvl="1" algn="l">
              <a:spcBef>
                <a:spcPts val="600"/>
              </a:spcBef>
              <a:buFont typeface="Arial" charset="0"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Compare to security constrained OPF</a:t>
            </a:r>
          </a:p>
          <a:p>
            <a:pPr lvl="1">
              <a:spcBef>
                <a:spcPts val="600"/>
              </a:spcBef>
              <a:buFont typeface="Arial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Analyse results with the simulator</a:t>
            </a:r>
          </a:p>
          <a:p>
            <a:pPr lvl="1">
              <a:spcBef>
                <a:spcPts val="600"/>
              </a:spcBef>
              <a:buFont typeface="Arial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Calibrate model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1248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Consequence Tree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20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06624" y="5548280"/>
            <a:ext cx="2421159" cy="689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Tree for line contingencies 1-10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pic>
        <p:nvPicPr>
          <p:cNvPr id="788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04913"/>
            <a:ext cx="77724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Consequence Tree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21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06624" y="5548280"/>
            <a:ext cx="2421159" cy="689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Tree for line contingencies 1-10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555776" y="3573016"/>
            <a:ext cx="2460751" cy="75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b="1" dirty="0" smtClean="0">
                <a:solidFill>
                  <a:srgbClr val="FFC000"/>
                </a:solidFill>
              </a:rPr>
              <a:t>amber nodes</a:t>
            </a:r>
          </a:p>
          <a:p>
            <a:pPr>
              <a:defRPr/>
            </a:pPr>
            <a:r>
              <a:rPr lang="en-GB" b="1" dirty="0" smtClean="0">
                <a:solidFill>
                  <a:srgbClr val="FFC000"/>
                </a:solidFill>
              </a:rPr>
              <a:t>are intermediate</a:t>
            </a:r>
          </a:p>
        </p:txBody>
      </p:sp>
      <p:cxnSp>
        <p:nvCxnSpPr>
          <p:cNvPr id="13" name="Straight Arrow Connector 28"/>
          <p:cNvCxnSpPr/>
          <p:nvPr/>
        </p:nvCxnSpPr>
        <p:spPr>
          <a:xfrm flipH="1" flipV="1">
            <a:off x="1187625" y="2852936"/>
            <a:ext cx="1368151" cy="7920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115616" y="980728"/>
            <a:ext cx="1656184" cy="463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b="1" dirty="0" smtClean="0">
                <a:solidFill>
                  <a:schemeClr val="tx2"/>
                </a:solidFill>
              </a:rPr>
              <a:t>probability</a:t>
            </a:r>
          </a:p>
        </p:txBody>
      </p:sp>
      <p:cxnSp>
        <p:nvCxnSpPr>
          <p:cNvPr id="19" name="Straight Arrow Connector 31"/>
          <p:cNvCxnSpPr/>
          <p:nvPr/>
        </p:nvCxnSpPr>
        <p:spPr>
          <a:xfrm flipH="1">
            <a:off x="1115616" y="1412776"/>
            <a:ext cx="576064" cy="100811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95536" y="4293096"/>
            <a:ext cx="1593701" cy="75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severity (load shed)</a:t>
            </a:r>
          </a:p>
        </p:txBody>
      </p:sp>
      <p:cxnSp>
        <p:nvCxnSpPr>
          <p:cNvPr id="21" name="Straight Arrow Connector 35"/>
          <p:cNvCxnSpPr>
            <a:stCxn id="20" idx="0"/>
          </p:cNvCxnSpPr>
          <p:nvPr/>
        </p:nvCxnSpPr>
        <p:spPr>
          <a:xfrm flipH="1" flipV="1">
            <a:off x="1115616" y="3140968"/>
            <a:ext cx="76771" cy="115212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0" y="1206000"/>
            <a:ext cx="7772400" cy="444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Consequence Tree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22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06624" y="5548280"/>
            <a:ext cx="2421159" cy="689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Tree for line contingencies 1-10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699792" y="4221088"/>
            <a:ext cx="2592288" cy="75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b="1" dirty="0" smtClean="0">
                <a:solidFill>
                  <a:srgbClr val="FF0000"/>
                </a:solidFill>
              </a:rPr>
              <a:t>red nodes</a:t>
            </a:r>
          </a:p>
          <a:p>
            <a:pPr>
              <a:defRPr/>
            </a:pPr>
            <a:r>
              <a:rPr lang="en-GB" b="1" dirty="0" smtClean="0">
                <a:solidFill>
                  <a:srgbClr val="FF0000"/>
                </a:solidFill>
              </a:rPr>
              <a:t>represent collapse</a:t>
            </a:r>
          </a:p>
        </p:txBody>
      </p:sp>
      <p:cxnSp>
        <p:nvCxnSpPr>
          <p:cNvPr id="13" name="Straight Arrow Connector 25"/>
          <p:cNvCxnSpPr/>
          <p:nvPr/>
        </p:nvCxnSpPr>
        <p:spPr>
          <a:xfrm flipH="1" flipV="1">
            <a:off x="1259632" y="4077072"/>
            <a:ext cx="1405682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59632" y="2708920"/>
            <a:ext cx="1656184" cy="463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b="1" dirty="0" smtClean="0">
                <a:solidFill>
                  <a:schemeClr val="tx2"/>
                </a:solidFill>
              </a:rPr>
              <a:t>probability</a:t>
            </a:r>
          </a:p>
        </p:txBody>
      </p:sp>
      <p:cxnSp>
        <p:nvCxnSpPr>
          <p:cNvPr id="18" name="Straight Arrow Connector 31"/>
          <p:cNvCxnSpPr/>
          <p:nvPr/>
        </p:nvCxnSpPr>
        <p:spPr>
          <a:xfrm flipH="1">
            <a:off x="1187624" y="3068960"/>
            <a:ext cx="504056" cy="57606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95536" y="4869160"/>
            <a:ext cx="1593701" cy="75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severity (load shed)</a:t>
            </a:r>
          </a:p>
        </p:txBody>
      </p:sp>
      <p:cxnSp>
        <p:nvCxnSpPr>
          <p:cNvPr id="20" name="Straight Arrow Connector 35"/>
          <p:cNvCxnSpPr>
            <a:stCxn id="19" idx="0"/>
          </p:cNvCxnSpPr>
          <p:nvPr/>
        </p:nvCxnSpPr>
        <p:spPr>
          <a:xfrm flipH="1" flipV="1">
            <a:off x="1115616" y="4365104"/>
            <a:ext cx="76771" cy="504056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Consequence Tree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23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06624" y="5548280"/>
            <a:ext cx="2421159" cy="689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Tree for line contingencies 1-10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987824" y="3284984"/>
            <a:ext cx="1993379" cy="75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b="1" dirty="0" smtClean="0">
                <a:solidFill>
                  <a:srgbClr val="66FF66"/>
                </a:solidFill>
              </a:rPr>
              <a:t>green nodes</a:t>
            </a:r>
          </a:p>
          <a:p>
            <a:pPr>
              <a:defRPr/>
            </a:pPr>
            <a:r>
              <a:rPr lang="en-GB" b="1" dirty="0" smtClean="0">
                <a:solidFill>
                  <a:srgbClr val="66FF66"/>
                </a:solidFill>
              </a:rPr>
              <a:t>are stable</a:t>
            </a:r>
          </a:p>
        </p:txBody>
      </p:sp>
      <p:cxnSp>
        <p:nvCxnSpPr>
          <p:cNvPr id="13" name="Straight Arrow Connector 18"/>
          <p:cNvCxnSpPr>
            <a:stCxn id="10" idx="1"/>
          </p:cNvCxnSpPr>
          <p:nvPr/>
        </p:nvCxnSpPr>
        <p:spPr>
          <a:xfrm flipH="1" flipV="1">
            <a:off x="1835696" y="2924945"/>
            <a:ext cx="1152128" cy="735724"/>
          </a:xfrm>
          <a:prstGeom prst="straightConnector1">
            <a:avLst/>
          </a:prstGeom>
          <a:ln w="28575">
            <a:solidFill>
              <a:srgbClr val="66FF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Consequence Tree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24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06624" y="5548280"/>
            <a:ext cx="2421159" cy="689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Tree for line contingencies 1-10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Tree-Risk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25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86011" y="1381486"/>
            <a:ext cx="8434139" cy="1039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New measure of severity</a:t>
            </a:r>
            <a:r>
              <a:rPr lang="en-GB" dirty="0" smtClean="0">
                <a:solidFill>
                  <a:schemeClr val="tx1"/>
                </a:solidFill>
              </a:rPr>
              <a:t>: Amount of shed load in each node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2"/>
                </a:solidFill>
              </a:rPr>
              <a:t>New approach to probability</a:t>
            </a:r>
            <a:r>
              <a:rPr lang="en-GB" dirty="0" smtClean="0">
                <a:solidFill>
                  <a:schemeClr val="tx1"/>
                </a:solidFill>
              </a:rPr>
              <a:t>: Defined by the failure rate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pic>
        <p:nvPicPr>
          <p:cNvPr id="14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2786" y="3356992"/>
            <a:ext cx="5959494" cy="2805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547664" y="2780928"/>
            <a:ext cx="540980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defRPr/>
            </a:pPr>
            <a:r>
              <a:rPr lang="en-GB" dirty="0" smtClean="0">
                <a:solidFill>
                  <a:schemeClr val="tx1"/>
                </a:solidFill>
              </a:rPr>
              <a:t>Failure rate </a:t>
            </a:r>
            <a:r>
              <a:rPr lang="el-GR" dirty="0" smtClean="0">
                <a:solidFill>
                  <a:schemeClr val="tx1"/>
                </a:solidFill>
                <a:latin typeface="Times New Roman"/>
                <a:cs typeface="Times New Roman"/>
              </a:rPr>
              <a:t>λ </a:t>
            </a:r>
            <a:r>
              <a:rPr lang="en-GB" dirty="0" smtClean="0">
                <a:solidFill>
                  <a:schemeClr val="tx1"/>
                </a:solidFill>
              </a:rPr>
              <a:t>depends on flow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dirty="0" smtClean="0"/>
          </a:p>
        </p:txBody>
      </p:sp>
      <p:sp>
        <p:nvSpPr>
          <p:cNvPr id="11" name="Ellipse 10"/>
          <p:cNvSpPr/>
          <p:nvPr/>
        </p:nvSpPr>
        <p:spPr>
          <a:xfrm>
            <a:off x="2856508" y="2827536"/>
            <a:ext cx="360040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747697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Tree-Risk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26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827584" y="1628800"/>
            <a:ext cx="777686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Assume exponential distribution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Probability depends on flow and </a:t>
            </a:r>
            <a:r>
              <a:rPr lang="el-GR" dirty="0" smtClean="0">
                <a:solidFill>
                  <a:schemeClr val="tx1"/>
                </a:solidFill>
                <a:latin typeface="Times New Roman"/>
                <a:cs typeface="Times New Roman"/>
              </a:rPr>
              <a:t>λ</a:t>
            </a:r>
            <a:r>
              <a:rPr lang="de-DE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as well as time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dirty="0" smtClean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37709727"/>
              </p:ext>
            </p:extLst>
          </p:nvPr>
        </p:nvGraphicFramePr>
        <p:xfrm>
          <a:off x="2062589" y="2516956"/>
          <a:ext cx="4885675" cy="696020"/>
        </p:xfrm>
        <a:graphic>
          <a:graphicData uri="http://schemas.openxmlformats.org/presentationml/2006/ole">
            <p:oleObj spid="_x0000_s68610" name="Equation" r:id="rId4" imgW="1422360" imgH="203040" progId="Equation.3">
              <p:embed/>
            </p:oleObj>
          </a:graphicData>
        </a:graphic>
      </p:graphicFrame>
      <p:pic>
        <p:nvPicPr>
          <p:cNvPr id="15" name="Picture 3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284984"/>
            <a:ext cx="5832648" cy="274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llipse 9"/>
          <p:cNvSpPr/>
          <p:nvPr/>
        </p:nvSpPr>
        <p:spPr>
          <a:xfrm>
            <a:off x="4766816" y="2590304"/>
            <a:ext cx="504056" cy="50405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747697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000" y="2340000"/>
            <a:ext cx="6686900" cy="382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Probability Computation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27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grpSp>
        <p:nvGrpSpPr>
          <p:cNvPr id="2" name="Gruppieren 20"/>
          <p:cNvGrpSpPr/>
          <p:nvPr/>
        </p:nvGrpSpPr>
        <p:grpSpPr>
          <a:xfrm>
            <a:off x="7236296" y="3500388"/>
            <a:ext cx="1709738" cy="432048"/>
            <a:chOff x="4860032" y="3140968"/>
            <a:chExt cx="1709738" cy="432048"/>
          </a:xfrm>
        </p:grpSpPr>
        <p:sp>
          <p:nvSpPr>
            <p:cNvPr id="22" name="Rechteck 21"/>
            <p:cNvSpPr/>
            <p:nvPr/>
          </p:nvSpPr>
          <p:spPr>
            <a:xfrm>
              <a:off x="4860032" y="3140968"/>
              <a:ext cx="1656184" cy="43204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aphicFrame>
          <p:nvGraphicFramePr>
            <p:cNvPr id="23" name="Object 5"/>
            <p:cNvGraphicFramePr>
              <a:graphicFrameLocks noChangeAspect="1"/>
            </p:cNvGraphicFramePr>
            <p:nvPr/>
          </p:nvGraphicFramePr>
          <p:xfrm>
            <a:off x="4860032" y="3140968"/>
            <a:ext cx="1709738" cy="406400"/>
          </p:xfrm>
          <a:graphic>
            <a:graphicData uri="http://schemas.openxmlformats.org/presentationml/2006/ole">
              <p:oleObj spid="_x0000_s69634" name="Formel" r:id="rId5" imgW="850680" imgH="203040" progId="Equation.3">
                <p:embed/>
              </p:oleObj>
            </a:graphicData>
          </a:graphic>
        </p:graphicFrame>
      </p:grpSp>
      <p:grpSp>
        <p:nvGrpSpPr>
          <p:cNvPr id="3" name="Gruppieren 23"/>
          <p:cNvGrpSpPr/>
          <p:nvPr/>
        </p:nvGrpSpPr>
        <p:grpSpPr>
          <a:xfrm>
            <a:off x="6732240" y="4868540"/>
            <a:ext cx="2193925" cy="432668"/>
            <a:chOff x="6732240" y="4587350"/>
            <a:chExt cx="2193925" cy="432668"/>
          </a:xfrm>
        </p:grpSpPr>
        <p:sp>
          <p:nvSpPr>
            <p:cNvPr id="25" name="Rechteck 24"/>
            <p:cNvSpPr/>
            <p:nvPr/>
          </p:nvSpPr>
          <p:spPr>
            <a:xfrm>
              <a:off x="6757863" y="4587970"/>
              <a:ext cx="2160240" cy="432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aphicFrame>
          <p:nvGraphicFramePr>
            <p:cNvPr id="26" name="Object 5"/>
            <p:cNvGraphicFramePr>
              <a:graphicFrameLocks noChangeAspect="1"/>
            </p:cNvGraphicFramePr>
            <p:nvPr/>
          </p:nvGraphicFramePr>
          <p:xfrm>
            <a:off x="6732240" y="4587350"/>
            <a:ext cx="2193925" cy="406400"/>
          </p:xfrm>
          <a:graphic>
            <a:graphicData uri="http://schemas.openxmlformats.org/presentationml/2006/ole">
              <p:oleObj spid="_x0000_s69635" name="Formel" r:id="rId6" imgW="1091880" imgH="203040" progId="Equation.3">
                <p:embed/>
              </p:oleObj>
            </a:graphicData>
          </a:graphic>
        </p:graphicFrame>
      </p:grp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827584" y="1628800"/>
            <a:ext cx="777686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err="1" smtClean="0">
                <a:solidFill>
                  <a:schemeClr val="tx1"/>
                </a:solidFill>
              </a:rPr>
              <a:t>Δt</a:t>
            </a:r>
            <a:r>
              <a:rPr lang="en-GB" dirty="0" smtClean="0">
                <a:solidFill>
                  <a:schemeClr val="tx1"/>
                </a:solidFill>
              </a:rPr>
              <a:t>: considered time slot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15 min: reaction time (time in which the system is left on its own)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32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hteck 34"/>
          <p:cNvSpPr/>
          <p:nvPr/>
        </p:nvSpPr>
        <p:spPr>
          <a:xfrm>
            <a:off x="2771800" y="5805264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· 100</a:t>
            </a:r>
            <a:endParaRPr lang="en-GB" b="1" dirty="0">
              <a:solidFill>
                <a:srgbClr val="FF0000"/>
              </a:solidFill>
              <a:latin typeface="TUM Neue Helvetica 55 Regular" pitchFamily="32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Contingency Risk Computation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28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11560" y="5805264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TUM Neue Helvetica 55 Regular" pitchFamily="32" charset="0"/>
              </a:rPr>
              <a:t>risk</a:t>
            </a:r>
            <a:r>
              <a:rPr lang="en-GB" b="1" baseline="-25000" dirty="0" smtClean="0">
                <a:latin typeface="TUM Neue Helvetica 55 Regular" pitchFamily="32" charset="0"/>
              </a:rPr>
              <a:t>c1</a:t>
            </a:r>
            <a:r>
              <a:rPr lang="en-GB" b="1" dirty="0" smtClean="0">
                <a:latin typeface="TUM Neue Helvetica 55 Regular" pitchFamily="32" charset="0"/>
              </a:rPr>
              <a:t> =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67544" y="4581128"/>
            <a:ext cx="4158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Probability </a:t>
            </a:r>
            <a:r>
              <a:rPr lang="en-GB" b="1" dirty="0" smtClean="0">
                <a:latin typeface="TUM Neue Helvetica 55 Regular" pitchFamily="32" charset="0"/>
              </a:rPr>
              <a:t>=</a:t>
            </a:r>
            <a:r>
              <a:rPr lang="el-GR" sz="2800" dirty="0" smtClean="0">
                <a:latin typeface="Times New Roman"/>
                <a:cs typeface="Times New Roman"/>
              </a:rPr>
              <a:t> Σ</a:t>
            </a:r>
            <a:r>
              <a:rPr lang="en-GB" sz="2800" dirty="0" smtClean="0">
                <a:latin typeface="Times New Roman"/>
                <a:cs typeface="Times New Roman"/>
              </a:rPr>
              <a:t> </a:t>
            </a:r>
            <a:r>
              <a:rPr lang="en-GB" b="1" dirty="0" smtClean="0">
                <a:latin typeface="TUM Neue Helvetica 55 Regular"/>
              </a:rPr>
              <a:t>branch</a:t>
            </a:r>
            <a:r>
              <a:rPr lang="en-GB" dirty="0" smtClean="0"/>
              <a:t> </a:t>
            </a:r>
            <a:r>
              <a:rPr lang="en-GB" b="1" dirty="0" smtClean="0">
                <a:latin typeface="TUM Neue Helvetica 55 Regular" pitchFamily="32" charset="0"/>
              </a:rPr>
              <a:t>probabilities</a:t>
            </a:r>
          </a:p>
        </p:txBody>
      </p:sp>
      <p:sp>
        <p:nvSpPr>
          <p:cNvPr id="31" name="Rechteck 30"/>
          <p:cNvSpPr/>
          <p:nvPr/>
        </p:nvSpPr>
        <p:spPr>
          <a:xfrm>
            <a:off x="467544" y="4941168"/>
            <a:ext cx="39869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TUM Neue Helvetica 55 Regular" pitchFamily="32" charset="0"/>
              </a:rPr>
              <a:t>Severity</a:t>
            </a:r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 </a:t>
            </a:r>
            <a:r>
              <a:rPr lang="en-GB" b="1" dirty="0" smtClean="0">
                <a:latin typeface="TUM Neue Helvetica 55 Regular" pitchFamily="32" charset="0"/>
              </a:rPr>
              <a:t>=</a:t>
            </a:r>
            <a:r>
              <a:rPr lang="el-GR" sz="2800" dirty="0" smtClean="0">
                <a:latin typeface="Times New Roman"/>
                <a:cs typeface="Times New Roman"/>
              </a:rPr>
              <a:t> </a:t>
            </a:r>
            <a:r>
              <a:rPr lang="en-GB" b="1" dirty="0" smtClean="0">
                <a:latin typeface="TUM Neue Helvetica 55 Regular"/>
              </a:rPr>
              <a:t>accumulated load shed</a:t>
            </a:r>
            <a:endParaRPr lang="en-GB" b="1" dirty="0" smtClean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436296" y="5805264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(0.01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0.23)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1" grpId="0"/>
      <p:bldP spid="22" grpId="0"/>
      <p:bldP spid="31" grpId="0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hteck 34"/>
          <p:cNvSpPr/>
          <p:nvPr/>
        </p:nvSpPr>
        <p:spPr>
          <a:xfrm>
            <a:off x="2051720" y="5805264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· 100</a:t>
            </a:r>
            <a:endParaRPr lang="en-GB" b="1" dirty="0">
              <a:solidFill>
                <a:srgbClr val="FF0000"/>
              </a:solidFill>
              <a:latin typeface="TUM Neue Helvetica 55 Regular" pitchFamily="32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Contingency Risk Computation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29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11560" y="5805264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TUM Neue Helvetica 55 Regular" pitchFamily="32" charset="0"/>
              </a:rPr>
              <a:t>risk</a:t>
            </a:r>
            <a:r>
              <a:rPr lang="en-GB" b="1" baseline="-25000" dirty="0" smtClean="0">
                <a:latin typeface="TUM Neue Helvetica 55 Regular" pitchFamily="32" charset="0"/>
              </a:rPr>
              <a:t>c4</a:t>
            </a:r>
            <a:r>
              <a:rPr lang="en-GB" b="1" dirty="0" smtClean="0">
                <a:latin typeface="TUM Neue Helvetica 55 Regular" pitchFamily="32" charset="0"/>
              </a:rPr>
              <a:t> =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67544" y="4581128"/>
            <a:ext cx="4158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Probability </a:t>
            </a:r>
            <a:r>
              <a:rPr lang="en-GB" b="1" dirty="0" smtClean="0">
                <a:latin typeface="TUM Neue Helvetica 55 Regular" pitchFamily="32" charset="0"/>
              </a:rPr>
              <a:t>=</a:t>
            </a:r>
            <a:r>
              <a:rPr lang="el-GR" sz="2800" dirty="0" smtClean="0">
                <a:latin typeface="Times New Roman"/>
                <a:cs typeface="Times New Roman"/>
              </a:rPr>
              <a:t> Σ</a:t>
            </a:r>
            <a:r>
              <a:rPr lang="en-GB" sz="2800" dirty="0" smtClean="0">
                <a:latin typeface="Times New Roman"/>
                <a:cs typeface="Times New Roman"/>
              </a:rPr>
              <a:t> </a:t>
            </a:r>
            <a:r>
              <a:rPr lang="en-GB" b="1" dirty="0" smtClean="0">
                <a:latin typeface="TUM Neue Helvetica 55 Regular"/>
              </a:rPr>
              <a:t>branch</a:t>
            </a:r>
            <a:r>
              <a:rPr lang="en-GB" dirty="0" smtClean="0"/>
              <a:t> </a:t>
            </a:r>
            <a:r>
              <a:rPr lang="en-GB" b="1" dirty="0" smtClean="0">
                <a:latin typeface="TUM Neue Helvetica 55 Regular" pitchFamily="32" charset="0"/>
              </a:rPr>
              <a:t>probabilities</a:t>
            </a:r>
          </a:p>
        </p:txBody>
      </p:sp>
      <p:sp>
        <p:nvSpPr>
          <p:cNvPr id="31" name="Rechteck 30"/>
          <p:cNvSpPr/>
          <p:nvPr/>
        </p:nvSpPr>
        <p:spPr>
          <a:xfrm>
            <a:off x="467544" y="4941168"/>
            <a:ext cx="39869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TUM Neue Helvetica 55 Regular" pitchFamily="32" charset="0"/>
              </a:rPr>
              <a:t>Severity</a:t>
            </a:r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 </a:t>
            </a:r>
            <a:r>
              <a:rPr lang="en-GB" b="1" dirty="0" smtClean="0">
                <a:latin typeface="TUM Neue Helvetica 55 Regular" pitchFamily="32" charset="0"/>
              </a:rPr>
              <a:t>=</a:t>
            </a:r>
            <a:r>
              <a:rPr lang="el-GR" sz="2800" dirty="0" smtClean="0">
                <a:latin typeface="Times New Roman"/>
                <a:cs typeface="Times New Roman"/>
              </a:rPr>
              <a:t> </a:t>
            </a:r>
            <a:r>
              <a:rPr lang="en-GB" b="1" dirty="0" smtClean="0">
                <a:latin typeface="TUM Neue Helvetica 55 Regular"/>
              </a:rPr>
              <a:t>accumulated load shed</a:t>
            </a:r>
            <a:endParaRPr lang="en-GB" b="1" dirty="0" smtClean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436296" y="5805264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0.01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1" grpId="0"/>
      <p:bldP spid="22" grpId="0"/>
      <p:bldP spid="31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Power System Analysis Toolbox (PSAT)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38163" y="1420813"/>
            <a:ext cx="8434387" cy="4168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spcBef>
                <a:spcPts val="18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Open source MATLAB toolbox for static and dynamic analysis of electric power systems</a:t>
            </a:r>
            <a:endParaRPr lang="en-GB" sz="1800" dirty="0" smtClean="0">
              <a:solidFill>
                <a:srgbClr val="000000"/>
              </a:solidFill>
            </a:endParaRPr>
          </a:p>
          <a:p>
            <a:pPr algn="l">
              <a:spcBef>
                <a:spcPts val="30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Why PSAT?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Many features: Power flow, CPF, OPF, SSSA, Time domain simulation</a:t>
            </a: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Dynamic models (up to VIII order synchronous generators, Turbine Governors (TG), Automatic Voltage Regulators (AVR), PSS, FACTS, Wind Turbines…)</a:t>
            </a: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Open source: Can be modified to meet specific requirements</a:t>
            </a:r>
          </a:p>
          <a:p>
            <a:pPr algn="l">
              <a:spcBef>
                <a:spcPts val="30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Special interest in the time domain simulator: basis for later analysis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164610" y="1089496"/>
            <a:ext cx="1943894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GB" dirty="0">
                <a:solidFill>
                  <a:srgbClr val="000000"/>
                </a:solidFill>
              </a:rPr>
              <a:t>[</a:t>
            </a:r>
            <a:r>
              <a:rPr lang="en-GB" dirty="0" smtClean="0">
                <a:solidFill>
                  <a:srgbClr val="000000"/>
                </a:solidFill>
              </a:rPr>
              <a:t>Milano </a:t>
            </a:r>
            <a:r>
              <a:rPr lang="en-GB" dirty="0" smtClean="0">
                <a:solidFill>
                  <a:schemeClr val="tx1"/>
                </a:solidFill>
              </a:rPr>
              <a:t>2008</a:t>
            </a:r>
            <a:r>
              <a:rPr lang="en-GB" dirty="0" smtClean="0">
                <a:solidFill>
                  <a:srgbClr val="000000"/>
                </a:solidFill>
              </a:rPr>
              <a:t>]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3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100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3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hteck 33"/>
          <p:cNvSpPr/>
          <p:nvPr/>
        </p:nvSpPr>
        <p:spPr>
          <a:xfrm>
            <a:off x="1436296" y="3573016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(0.01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0.58</a:t>
            </a:r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0.56)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3347864" y="357301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· 100</a:t>
            </a:r>
            <a:endParaRPr lang="en-GB" b="1" dirty="0">
              <a:solidFill>
                <a:srgbClr val="FF0000"/>
              </a:solidFill>
              <a:latin typeface="TUM Neue Helvetica 55 Regular" pitchFamily="32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Contingency Risk Computation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30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11560" y="3573016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TUM Neue Helvetica 55 Regular" pitchFamily="32" charset="0"/>
              </a:rPr>
              <a:t>risk</a:t>
            </a:r>
            <a:r>
              <a:rPr lang="en-GB" b="1" baseline="-25000" dirty="0" smtClean="0">
                <a:latin typeface="TUM Neue Helvetica 55 Regular" pitchFamily="32" charset="0"/>
              </a:rPr>
              <a:t>c9</a:t>
            </a:r>
            <a:r>
              <a:rPr lang="en-GB" b="1" dirty="0" smtClean="0">
                <a:latin typeface="TUM Neue Helvetica 55 Regular" pitchFamily="32" charset="0"/>
              </a:rPr>
              <a:t> =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67544" y="2276872"/>
            <a:ext cx="4158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Probability </a:t>
            </a:r>
            <a:r>
              <a:rPr lang="en-GB" b="1" dirty="0" smtClean="0">
                <a:latin typeface="TUM Neue Helvetica 55 Regular" pitchFamily="32" charset="0"/>
              </a:rPr>
              <a:t>=</a:t>
            </a:r>
            <a:r>
              <a:rPr lang="el-GR" sz="2800" dirty="0" smtClean="0">
                <a:latin typeface="Times New Roman"/>
                <a:cs typeface="Times New Roman"/>
              </a:rPr>
              <a:t> Σ</a:t>
            </a:r>
            <a:r>
              <a:rPr lang="en-GB" sz="2800" dirty="0" smtClean="0">
                <a:latin typeface="Times New Roman"/>
                <a:cs typeface="Times New Roman"/>
              </a:rPr>
              <a:t> </a:t>
            </a:r>
            <a:r>
              <a:rPr lang="en-GB" b="1" dirty="0" smtClean="0">
                <a:latin typeface="TUM Neue Helvetica 55 Regular"/>
              </a:rPr>
              <a:t>branch</a:t>
            </a:r>
            <a:r>
              <a:rPr lang="en-GB" dirty="0" smtClean="0"/>
              <a:t> </a:t>
            </a:r>
            <a:r>
              <a:rPr lang="en-GB" b="1" dirty="0" smtClean="0">
                <a:latin typeface="TUM Neue Helvetica 55 Regular" pitchFamily="32" charset="0"/>
              </a:rPr>
              <a:t>probabilities</a:t>
            </a:r>
          </a:p>
        </p:txBody>
      </p:sp>
      <p:sp>
        <p:nvSpPr>
          <p:cNvPr id="31" name="Rechteck 30"/>
          <p:cNvSpPr/>
          <p:nvPr/>
        </p:nvSpPr>
        <p:spPr>
          <a:xfrm>
            <a:off x="467544" y="2636912"/>
            <a:ext cx="39869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TUM Neue Helvetica 55 Regular" pitchFamily="32" charset="0"/>
              </a:rPr>
              <a:t>Severity</a:t>
            </a:r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 </a:t>
            </a:r>
            <a:r>
              <a:rPr lang="en-GB" b="1" dirty="0" smtClean="0">
                <a:latin typeface="TUM Neue Helvetica 55 Regular" pitchFamily="32" charset="0"/>
              </a:rPr>
              <a:t>=</a:t>
            </a:r>
            <a:r>
              <a:rPr lang="el-GR" sz="2800" dirty="0" smtClean="0">
                <a:latin typeface="Times New Roman"/>
                <a:cs typeface="Times New Roman"/>
              </a:rPr>
              <a:t> </a:t>
            </a:r>
            <a:r>
              <a:rPr lang="en-GB" b="1" dirty="0" smtClean="0">
                <a:latin typeface="TUM Neue Helvetica 55 Regular"/>
              </a:rPr>
              <a:t>accumulated load shed</a:t>
            </a:r>
            <a:endParaRPr lang="en-GB" b="1" dirty="0" smtClean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429048" y="3923764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+ (0.01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0.58</a:t>
            </a:r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0.40) </a:t>
            </a:r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· 100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433753" y="4211796"/>
            <a:ext cx="2948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+ (0.01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0.58</a:t>
            </a:r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0.34) </a:t>
            </a:r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· 25.2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33753" y="4499828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+ (0.01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0.58</a:t>
            </a:r>
            <a:r>
              <a:rPr lang="en-GB" b="1" dirty="0" smtClean="0">
                <a:solidFill>
                  <a:srgbClr val="0065BD"/>
                </a:solidFill>
                <a:latin typeface="TUM Neue Helvetica 55 Regular" pitchFamily="32" charset="0"/>
              </a:rPr>
              <a:t> </a:t>
            </a:r>
            <a:r>
              <a:rPr lang="en-GB" b="1" dirty="0" smtClean="0">
                <a:solidFill>
                  <a:srgbClr val="0065BD"/>
                </a:solidFill>
                <a:latin typeface="Arial"/>
                <a:cs typeface="Arial"/>
              </a:rPr>
              <a:t>· 0.81) </a:t>
            </a:r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· 100</a:t>
            </a:r>
            <a:endParaRPr lang="en-GB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21" grpId="0"/>
      <p:bldP spid="22" grpId="0"/>
      <p:bldP spid="31" grpId="0"/>
      <p:bldP spid="15" grpId="0"/>
      <p:bldP spid="17" grpId="0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0" y="1206000"/>
            <a:ext cx="7772400" cy="444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Contingency Risk Computation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31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graphicFrame>
        <p:nvGraphicFramePr>
          <p:cNvPr id="186370" name="Object 5"/>
          <p:cNvGraphicFramePr>
            <a:graphicFrameLocks noChangeAspect="1"/>
          </p:cNvGraphicFramePr>
          <p:nvPr/>
        </p:nvGraphicFramePr>
        <p:xfrm>
          <a:off x="1187624" y="4653136"/>
          <a:ext cx="2532062" cy="801687"/>
        </p:xfrm>
        <a:graphic>
          <a:graphicData uri="http://schemas.openxmlformats.org/presentationml/2006/ole">
            <p:oleObj spid="_x0000_s70658" name="Formel" r:id="rId5" imgW="1079280" imgH="3427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Results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32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96952"/>
            <a:ext cx="5040560" cy="26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Tabelle 18"/>
          <p:cNvGraphicFramePr>
            <a:graphicFrameLocks noGrp="1"/>
          </p:cNvGraphicFramePr>
          <p:nvPr/>
        </p:nvGraphicFramePr>
        <p:xfrm>
          <a:off x="5652120" y="2868032"/>
          <a:ext cx="3081494" cy="279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312"/>
                <a:gridCol w="1223606"/>
                <a:gridCol w="1273576"/>
              </a:tblGrid>
              <a:tr h="465536">
                <a:tc>
                  <a:txBody>
                    <a:bodyPr/>
                    <a:lstStyle/>
                    <a:p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err="1" smtClean="0"/>
                        <a:t>risk</a:t>
                      </a:r>
                      <a:r>
                        <a:rPr lang="de-DE" sz="2300" baseline="30000" dirty="0" err="1" smtClean="0"/>
                        <a:t>RBOPF</a:t>
                      </a:r>
                      <a:endParaRPr lang="de-DE" sz="2300" baseline="300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smtClean="0"/>
                        <a:t>risk</a:t>
                      </a:r>
                      <a:r>
                        <a:rPr lang="de-DE" sz="2300" baseline="30000" smtClean="0"/>
                        <a:t>tree</a:t>
                      </a:r>
                      <a:endParaRPr lang="de-DE" sz="2300" baseline="300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#1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0.471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#2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#3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#4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0.995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#5</a:t>
                      </a:r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0.995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</a:tbl>
          </a:graphicData>
        </a:graphic>
      </p:graphicFrame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86011" y="1381486"/>
            <a:ext cx="3465909" cy="46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rgbClr val="FF0000"/>
                </a:solidFill>
              </a:rPr>
              <a:t>Not calibrated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386011" y="1988840"/>
            <a:ext cx="3465909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Risk is estimated wrong</a:t>
            </a:r>
          </a:p>
        </p:txBody>
      </p:sp>
      <p:pic>
        <p:nvPicPr>
          <p:cNvPr id="19558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420888"/>
            <a:ext cx="4896544" cy="3793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Calibration of the RBOPF Model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33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37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grpSp>
        <p:nvGrpSpPr>
          <p:cNvPr id="2" name="Gruppieren 37"/>
          <p:cNvGrpSpPr/>
          <p:nvPr/>
        </p:nvGrpSpPr>
        <p:grpSpPr>
          <a:xfrm>
            <a:off x="3779912" y="2192164"/>
            <a:ext cx="1656184" cy="1020812"/>
            <a:chOff x="3779912" y="2192164"/>
            <a:chExt cx="1656184" cy="1020812"/>
          </a:xfrm>
        </p:grpSpPr>
        <p:graphicFrame>
          <p:nvGraphicFramePr>
            <p:cNvPr id="39" name="Objekt 38"/>
            <p:cNvGraphicFramePr>
              <a:graphicFrameLocks noChangeAspect="1"/>
            </p:cNvGraphicFramePr>
            <p:nvPr/>
          </p:nvGraphicFramePr>
          <p:xfrm>
            <a:off x="3923928" y="2636912"/>
            <a:ext cx="1504188" cy="504056"/>
          </p:xfrm>
          <a:graphic>
            <a:graphicData uri="http://schemas.openxmlformats.org/presentationml/2006/ole">
              <p:oleObj spid="_x0000_s71682" name="Formel" r:id="rId4" imgW="596880" imgH="241200" progId="Equation.3">
                <p:embed/>
              </p:oleObj>
            </a:graphicData>
          </a:graphic>
        </p:graphicFrame>
        <p:sp>
          <p:nvSpPr>
            <p:cNvPr id="40" name="Ellipse 39"/>
            <p:cNvSpPr/>
            <p:nvPr/>
          </p:nvSpPr>
          <p:spPr>
            <a:xfrm>
              <a:off x="3779912" y="2564904"/>
              <a:ext cx="1656184" cy="64807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Pfeil nach unten 40"/>
            <p:cNvSpPr/>
            <p:nvPr/>
          </p:nvSpPr>
          <p:spPr>
            <a:xfrm>
              <a:off x="4355976" y="2192164"/>
              <a:ext cx="504056" cy="372740"/>
            </a:xfrm>
            <a:prstGeom prst="downArrow">
              <a:avLst>
                <a:gd name="adj1" fmla="val 46221"/>
                <a:gd name="adj2" fmla="val 42335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" name="Gruppieren 41"/>
          <p:cNvGrpSpPr/>
          <p:nvPr/>
        </p:nvGrpSpPr>
        <p:grpSpPr>
          <a:xfrm>
            <a:off x="3779912" y="4130028"/>
            <a:ext cx="1656184" cy="1027164"/>
            <a:chOff x="3779912" y="4130028"/>
            <a:chExt cx="1656184" cy="1027164"/>
          </a:xfrm>
        </p:grpSpPr>
        <p:graphicFrame>
          <p:nvGraphicFramePr>
            <p:cNvPr id="43" name="Objekt 42"/>
            <p:cNvGraphicFramePr>
              <a:graphicFrameLocks noChangeAspect="1"/>
            </p:cNvGraphicFramePr>
            <p:nvPr/>
          </p:nvGraphicFramePr>
          <p:xfrm>
            <a:off x="4132263" y="4202113"/>
            <a:ext cx="1087437" cy="503237"/>
          </p:xfrm>
          <a:graphic>
            <a:graphicData uri="http://schemas.openxmlformats.org/presentationml/2006/ole">
              <p:oleObj spid="_x0000_s71683" name="Formel" r:id="rId5" imgW="431640" imgH="241200" progId="Equation.3">
                <p:embed/>
              </p:oleObj>
            </a:graphicData>
          </a:graphic>
        </p:graphicFrame>
        <p:sp>
          <p:nvSpPr>
            <p:cNvPr id="44" name="Ellipse 43"/>
            <p:cNvSpPr/>
            <p:nvPr/>
          </p:nvSpPr>
          <p:spPr>
            <a:xfrm>
              <a:off x="3779912" y="4130028"/>
              <a:ext cx="1656184" cy="64807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Pfeil nach unten 44"/>
            <p:cNvSpPr/>
            <p:nvPr/>
          </p:nvSpPr>
          <p:spPr>
            <a:xfrm>
              <a:off x="4355976" y="4784452"/>
              <a:ext cx="504056" cy="372740"/>
            </a:xfrm>
            <a:prstGeom prst="downArrow">
              <a:avLst>
                <a:gd name="adj1" fmla="val 46221"/>
                <a:gd name="adj2" fmla="val 42335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46" name="Gerade Verbindung mit Pfeil 45"/>
          <p:cNvCxnSpPr>
            <a:stCxn id="40" idx="4"/>
            <a:endCxn id="44" idx="0"/>
          </p:cNvCxnSpPr>
          <p:nvPr/>
        </p:nvCxnSpPr>
        <p:spPr>
          <a:xfrm>
            <a:off x="4608004" y="3212976"/>
            <a:ext cx="0" cy="91705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4644008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itchFamily="34" charset="0"/>
                <a:cs typeface="Arial" pitchFamily="34" charset="0"/>
              </a:rPr>
              <a:t>„=“ ?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ieren 47"/>
          <p:cNvGrpSpPr/>
          <p:nvPr/>
        </p:nvGrpSpPr>
        <p:grpSpPr>
          <a:xfrm>
            <a:off x="2627784" y="1628800"/>
            <a:ext cx="4680520" cy="6264696"/>
            <a:chOff x="2627784" y="1628800"/>
            <a:chExt cx="4680520" cy="6264696"/>
          </a:xfrm>
        </p:grpSpPr>
        <p:grpSp>
          <p:nvGrpSpPr>
            <p:cNvPr id="5" name="Gruppieren 20"/>
            <p:cNvGrpSpPr/>
            <p:nvPr/>
          </p:nvGrpSpPr>
          <p:grpSpPr>
            <a:xfrm>
              <a:off x="2627784" y="1628800"/>
              <a:ext cx="4176464" cy="6264696"/>
              <a:chOff x="2627784" y="1628800"/>
              <a:chExt cx="4176464" cy="6264696"/>
            </a:xfrm>
          </p:grpSpPr>
          <p:sp>
            <p:nvSpPr>
              <p:cNvPr id="51" name="Bogen 50"/>
              <p:cNvSpPr/>
              <p:nvPr/>
            </p:nvSpPr>
            <p:spPr>
              <a:xfrm>
                <a:off x="2627784" y="3717032"/>
                <a:ext cx="4176464" cy="4176464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2" name="Bogen 17"/>
              <p:cNvSpPr/>
              <p:nvPr/>
            </p:nvSpPr>
            <p:spPr>
              <a:xfrm>
                <a:off x="2627784" y="1628800"/>
                <a:ext cx="4176464" cy="4176464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3" name="Gleichschenkliges Dreieck 52"/>
              <p:cNvSpPr/>
              <p:nvPr/>
            </p:nvSpPr>
            <p:spPr>
              <a:xfrm>
                <a:off x="5508104" y="5369024"/>
                <a:ext cx="216024" cy="432048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  <a:scene3d>
                <a:camera prst="orthographicFront">
                  <a:rot lat="0" lon="0" rev="72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0" name="Textfeld 49"/>
            <p:cNvSpPr txBox="1"/>
            <p:nvPr/>
          </p:nvSpPr>
          <p:spPr>
            <a:xfrm>
              <a:off x="6012160" y="4797152"/>
              <a:ext cx="1296144" cy="400110"/>
            </a:xfrm>
            <a:prstGeom prst="rect">
              <a:avLst/>
            </a:prstGeom>
            <a:noFill/>
            <a:scene3d>
              <a:camera prst="orthographicFront">
                <a:rot lat="0" lon="0" rev="30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de-DE" sz="2000" b="1" dirty="0" err="1" smtClean="0">
                  <a:latin typeface="Arial" pitchFamily="34" charset="0"/>
                  <a:cs typeface="Arial" pitchFamily="34" charset="0"/>
                </a:rPr>
                <a:t>solution</a:t>
              </a:r>
              <a:endParaRPr lang="de-DE" sz="20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ieren 53"/>
          <p:cNvGrpSpPr/>
          <p:nvPr/>
        </p:nvGrpSpPr>
        <p:grpSpPr>
          <a:xfrm>
            <a:off x="179512" y="1470270"/>
            <a:ext cx="4176464" cy="6279210"/>
            <a:chOff x="179512" y="1470270"/>
            <a:chExt cx="4176464" cy="6279210"/>
          </a:xfrm>
        </p:grpSpPr>
        <p:grpSp>
          <p:nvGrpSpPr>
            <p:cNvPr id="7" name="Gruppieren 27"/>
            <p:cNvGrpSpPr/>
            <p:nvPr/>
          </p:nvGrpSpPr>
          <p:grpSpPr>
            <a:xfrm>
              <a:off x="179512" y="1470270"/>
              <a:ext cx="4176464" cy="6279210"/>
              <a:chOff x="179512" y="1470270"/>
              <a:chExt cx="4176464" cy="6279210"/>
            </a:xfrm>
          </p:grpSpPr>
          <p:sp>
            <p:nvSpPr>
              <p:cNvPr id="57" name="Bogen 56"/>
              <p:cNvSpPr/>
              <p:nvPr/>
            </p:nvSpPr>
            <p:spPr>
              <a:xfrm>
                <a:off x="179512" y="1556792"/>
                <a:ext cx="4176464" cy="4176464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Bogen 57"/>
              <p:cNvSpPr/>
              <p:nvPr/>
            </p:nvSpPr>
            <p:spPr>
              <a:xfrm>
                <a:off x="179512" y="3573016"/>
                <a:ext cx="4176464" cy="4176464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9" name="Gleichschenkliges Dreieck 58"/>
              <p:cNvSpPr/>
              <p:nvPr/>
            </p:nvSpPr>
            <p:spPr>
              <a:xfrm>
                <a:off x="3563888" y="1470270"/>
                <a:ext cx="216024" cy="432048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  <a:scene3d>
                <a:camera prst="orthographicFront">
                  <a:rot lat="0" lon="0" rev="17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6" name="Textfeld 55"/>
            <p:cNvSpPr txBox="1"/>
            <p:nvPr/>
          </p:nvSpPr>
          <p:spPr>
            <a:xfrm>
              <a:off x="1115616" y="1772816"/>
              <a:ext cx="2736304" cy="707886"/>
            </a:xfrm>
            <a:prstGeom prst="rect">
              <a:avLst/>
            </a:prstGeom>
            <a:noFill/>
            <a:scene3d>
              <a:camera prst="orthographicFront">
                <a:rot lat="0" lon="0" rev="30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err="1" smtClean="0">
                  <a:latin typeface="Arial" pitchFamily="34" charset="0"/>
                  <a:cs typeface="Arial" pitchFamily="34" charset="0"/>
                </a:rPr>
                <a:t>adjust</a:t>
              </a:r>
              <a:endParaRPr lang="de-DE" sz="20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de-DE" sz="2000" b="1" dirty="0" err="1" smtClean="0">
                  <a:latin typeface="Arial" pitchFamily="34" charset="0"/>
                  <a:cs typeface="Arial" pitchFamily="34" charset="0"/>
                </a:rPr>
                <a:t>severity</a:t>
              </a:r>
              <a:r>
                <a:rPr lang="de-DE" sz="2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sz="2000" b="1" dirty="0" err="1" smtClean="0">
                  <a:latin typeface="Arial" pitchFamily="34" charset="0"/>
                  <a:cs typeface="Arial" pitchFamily="34" charset="0"/>
                </a:rPr>
                <a:t>functions</a:t>
              </a:r>
              <a:endParaRPr lang="de-DE" sz="2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0" name="Rechteck 59"/>
          <p:cNvSpPr/>
          <p:nvPr/>
        </p:nvSpPr>
        <p:spPr>
          <a:xfrm>
            <a:off x="3826520" y="1328068"/>
            <a:ext cx="1584176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SOLVE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RBOPF</a:t>
            </a:r>
            <a:endParaRPr lang="de-DE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3839220" y="5157192"/>
            <a:ext cx="1584176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COMPUTE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TREE</a:t>
            </a:r>
            <a:endParaRPr lang="de-DE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6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509" y="3512025"/>
            <a:ext cx="490301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Results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34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86011" y="1381486"/>
            <a:ext cx="3321893" cy="46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rgbClr val="00B050"/>
                </a:solidFill>
              </a:rPr>
              <a:t>Calibrated</a:t>
            </a: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5652120" y="2868032"/>
          <a:ext cx="3081494" cy="279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312"/>
                <a:gridCol w="1223606"/>
                <a:gridCol w="1273576"/>
              </a:tblGrid>
              <a:tr h="465536">
                <a:tc>
                  <a:txBody>
                    <a:bodyPr/>
                    <a:lstStyle/>
                    <a:p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err="1" smtClean="0"/>
                        <a:t>risk</a:t>
                      </a:r>
                      <a:r>
                        <a:rPr lang="de-DE" sz="2300" baseline="30000" dirty="0" err="1" smtClean="0"/>
                        <a:t>RBOPF</a:t>
                      </a:r>
                      <a:endParaRPr lang="de-DE" sz="2300" baseline="300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smtClean="0"/>
                        <a:t>risk</a:t>
                      </a:r>
                      <a:r>
                        <a:rPr lang="de-DE" sz="2300" baseline="30000" smtClean="0"/>
                        <a:t>tree</a:t>
                      </a:r>
                      <a:endParaRPr lang="de-DE" sz="2300" baseline="300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#1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0.097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0.018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#2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#3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#4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0.184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0.039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  <a:tr h="465536"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#5</a:t>
                      </a:r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0.287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  <a:tc>
                  <a:txBody>
                    <a:bodyPr/>
                    <a:lstStyle/>
                    <a:p>
                      <a:r>
                        <a:rPr lang="de-DE" sz="2300" dirty="0" smtClean="0"/>
                        <a:t>0.995</a:t>
                      </a:r>
                      <a:endParaRPr lang="de-DE" sz="2300" dirty="0"/>
                    </a:p>
                  </a:txBody>
                  <a:tcPr marL="114790" marR="114790" marT="57395" marB="57395"/>
                </a:tc>
              </a:tr>
            </a:tbl>
          </a:graphicData>
        </a:graphic>
      </p:graphicFrame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86011" y="1988840"/>
            <a:ext cx="3465909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Risk is estimated better</a:t>
            </a:r>
          </a:p>
        </p:txBody>
      </p:sp>
      <p:pic>
        <p:nvPicPr>
          <p:cNvPr id="21401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3" y="2439049"/>
            <a:ext cx="4896543" cy="3793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16864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24.10.12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35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Summary and Outlook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85763" y="1268413"/>
            <a:ext cx="8434387" cy="417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spcBef>
                <a:spcPts val="18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Promising approach in operating power systems</a:t>
            </a:r>
          </a:p>
          <a:p>
            <a:pPr>
              <a:spcBef>
                <a:spcPts val="18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The true consequences can be estimated</a:t>
            </a:r>
          </a:p>
          <a:p>
            <a:pPr>
              <a:spcBef>
                <a:spcPts val="18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The more information is provided, the better the estimation of the actual risk</a:t>
            </a:r>
          </a:p>
          <a:p>
            <a:pPr>
              <a:spcBef>
                <a:spcPts val="18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Best for systems with a small number of nodes</a:t>
            </a:r>
          </a:p>
          <a:p>
            <a:pPr>
              <a:spcBef>
                <a:spcPts val="1800"/>
              </a:spcBef>
              <a:buFont typeface="Wingdings" charset="2"/>
              <a:buChar char="Ø"/>
            </a:pPr>
            <a:endParaRPr lang="en-GB" dirty="0" smtClean="0">
              <a:solidFill>
                <a:srgbClr val="000000"/>
              </a:solidFill>
            </a:endParaRPr>
          </a:p>
          <a:p>
            <a:pPr>
              <a:spcBef>
                <a:spcPts val="18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The relationship between the failure rate and the flow needs to be analysed better</a:t>
            </a:r>
          </a:p>
          <a:p>
            <a:pPr>
              <a:spcBef>
                <a:spcPts val="18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An efficient algorithm for calibration needs to be found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1248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67544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PSAT - Modifications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38163" y="1420813"/>
            <a:ext cx="8434387" cy="4672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spcBef>
                <a:spcPts val="12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Generator outages during time domain simulation</a:t>
            </a:r>
          </a:p>
          <a:p>
            <a:pPr>
              <a:spcBef>
                <a:spcPts val="12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Protection devices (automatic </a:t>
            </a:r>
            <a:r>
              <a:rPr lang="en-GB" dirty="0">
                <a:solidFill>
                  <a:srgbClr val="000000"/>
                </a:solidFill>
              </a:rPr>
              <a:t>load shedding for under-frequency/voltage)</a:t>
            </a:r>
          </a:p>
          <a:p>
            <a:pPr>
              <a:spcBef>
                <a:spcPts val="1200"/>
              </a:spcBef>
              <a:buFont typeface="Wingdings" charset="2"/>
              <a:buChar char="Ø"/>
            </a:pPr>
            <a:r>
              <a:rPr lang="en-GB" dirty="0">
                <a:solidFill>
                  <a:srgbClr val="000000"/>
                </a:solidFill>
              </a:rPr>
              <a:t>Island handling</a:t>
            </a:r>
          </a:p>
          <a:p>
            <a:pPr>
              <a:spcBef>
                <a:spcPts val="1200"/>
              </a:spcBef>
              <a:buFont typeface="Wingdings" charset="2"/>
              <a:buChar char="Ø"/>
            </a:pPr>
            <a:r>
              <a:rPr lang="en-GB" dirty="0">
                <a:solidFill>
                  <a:srgbClr val="000000"/>
                </a:solidFill>
              </a:rPr>
              <a:t>Store </a:t>
            </a:r>
            <a:r>
              <a:rPr lang="en-GB" dirty="0" smtClean="0">
                <a:solidFill>
                  <a:srgbClr val="000000"/>
                </a:solidFill>
              </a:rPr>
              <a:t>and load operating points </a:t>
            </a:r>
            <a:r>
              <a:rPr lang="en-GB" dirty="0">
                <a:solidFill>
                  <a:srgbClr val="000000"/>
                </a:solidFill>
              </a:rPr>
              <a:t>during simulation</a:t>
            </a:r>
          </a:p>
          <a:p>
            <a:pPr algn="l">
              <a:spcBef>
                <a:spcPts val="12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Polynomial (ZIP) load model</a:t>
            </a:r>
          </a:p>
          <a:p>
            <a:pPr algn="l">
              <a:spcBef>
                <a:spcPts val="1200"/>
              </a:spcBef>
              <a:buFont typeface="Wingdings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“Breaking” routine</a:t>
            </a:r>
          </a:p>
          <a:p>
            <a:pPr>
              <a:spcBef>
                <a:spcPts val="1200"/>
              </a:spcBef>
              <a:buFont typeface="Wingdings" charset="2"/>
              <a:buChar char="Ø"/>
            </a:pPr>
            <a:r>
              <a:rPr lang="en-GB" dirty="0">
                <a:solidFill>
                  <a:srgbClr val="000000"/>
                </a:solidFill>
              </a:rPr>
              <a:t>Implementation of IEEE 39-bus New England network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21 loads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10 order IV synchronous generators including TG’s and AVR’s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46 transmission </a:t>
            </a:r>
            <a:r>
              <a:rPr lang="en-GB" sz="1800" dirty="0" smtClean="0">
                <a:solidFill>
                  <a:srgbClr val="000000"/>
                </a:solidFill>
              </a:rPr>
              <a:t>lines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4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18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67544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39-bus New England network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5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73082" y="1260475"/>
            <a:ext cx="4331166" cy="4904830"/>
          </a:xfrm>
          <a:prstGeom prst="rect">
            <a:avLst/>
          </a:prstGeom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95536" y="1420813"/>
            <a:ext cx="1872208" cy="4672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21 loads  with a total demand of </a:t>
            </a:r>
            <a:r>
              <a:rPr lang="en-GB" sz="1800" dirty="0" smtClean="0">
                <a:solidFill>
                  <a:srgbClr val="000000"/>
                </a:solidFill>
              </a:rPr>
              <a:t>6254</a:t>
            </a:r>
            <a:r>
              <a:rPr lang="en-GB" sz="1800" i="1" dirty="0" smtClean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MW</a:t>
            </a:r>
            <a:endParaRPr lang="en-GB" sz="1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1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1800" dirty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46 trans-mission lines</a:t>
            </a:r>
          </a:p>
          <a:p>
            <a:pPr>
              <a:buFont typeface="Arial" pitchFamily="34" charset="0"/>
              <a:buChar char="•"/>
            </a:pPr>
            <a:endParaRPr lang="en-GB" sz="1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1800" dirty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11 tap changing transformers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6957561" y="1412776"/>
            <a:ext cx="1934919" cy="4672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10 order IV synchronous generators with max capacitance of </a:t>
            </a:r>
            <a:r>
              <a:rPr lang="en-GB" sz="1800" dirty="0" smtClean="0">
                <a:solidFill>
                  <a:srgbClr val="000000"/>
                </a:solidFill>
              </a:rPr>
              <a:t>8404</a:t>
            </a:r>
            <a:r>
              <a:rPr lang="en-GB" sz="1800" i="1" dirty="0" smtClean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MW</a:t>
            </a:r>
            <a:endParaRPr lang="en-GB" sz="1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1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TG and AVR control devices</a:t>
            </a:r>
          </a:p>
          <a:p>
            <a:pPr>
              <a:buFont typeface="Arial" pitchFamily="34" charset="0"/>
              <a:buChar char="•"/>
            </a:pPr>
            <a:endParaRPr lang="en-GB" sz="1800" dirty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Individual cost parameters for every generator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69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12" y="1396472"/>
            <a:ext cx="9144000" cy="4472118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 bwMode="auto">
          <a:xfrm>
            <a:off x="251520" y="1438276"/>
            <a:ext cx="4331592" cy="213474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6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67544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 dirty="0" smtClean="0">
                <a:solidFill>
                  <a:srgbClr val="0065BD"/>
                </a:solidFill>
                <a:latin typeface="TUM Neue Helvetica 55 Regular" pitchFamily="32" charset="0"/>
              </a:rPr>
              <a:t>Simulator Example</a:t>
            </a:r>
            <a:endParaRPr lang="en-GB" sz="2200" b="1" dirty="0">
              <a:solidFill>
                <a:srgbClr val="0065BD"/>
              </a:solidFill>
              <a:latin typeface="TUM Neue Helvetica 55 Regular" pitchFamily="32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23528" y="1556792"/>
            <a:ext cx="4291683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marL="285750" indent="-285750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</a:rPr>
              <a:t>IEEE 39-bus network</a:t>
            </a:r>
          </a:p>
          <a:p>
            <a:pPr marL="285750" indent="-285750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</a:rPr>
              <a:t>Generator 7 outage at 5 sec (10% of overall generation)</a:t>
            </a:r>
          </a:p>
          <a:p>
            <a:pPr marL="285750" indent="-285750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</a:rPr>
              <a:t>Loads: </a:t>
            </a:r>
            <a:r>
              <a:rPr lang="en-GB" sz="1600" dirty="0">
                <a:solidFill>
                  <a:srgbClr val="000000"/>
                </a:solidFill>
              </a:rPr>
              <a:t>70% impedance, 30% constant PQ</a:t>
            </a:r>
          </a:p>
          <a:p>
            <a:pPr marL="285750" indent="-285750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</a:rPr>
              <a:t>10% Load shedding at 14.87 sec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97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5"/>
          <p:cNvSpPr/>
          <p:nvPr/>
        </p:nvSpPr>
        <p:spPr bwMode="auto">
          <a:xfrm>
            <a:off x="827584" y="1740579"/>
            <a:ext cx="5016506" cy="36004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2918401"/>
              </p:ext>
            </p:extLst>
          </p:nvPr>
        </p:nvGraphicFramePr>
        <p:xfrm>
          <a:off x="2065338" y="2538958"/>
          <a:ext cx="3349625" cy="2762250"/>
        </p:xfrm>
        <a:graphic>
          <a:graphicData uri="http://schemas.openxmlformats.org/presentationml/2006/ole">
            <p:oleObj spid="_x0000_s2151" name="Equation" r:id="rId4" imgW="1663560" imgH="1371600" progId="Equation.3">
              <p:embed/>
            </p:oleObj>
          </a:graphicData>
        </a:graphic>
      </p:graphicFrame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>
                <a:solidFill>
                  <a:srgbClr val="0065BD"/>
                </a:solidFill>
                <a:latin typeface="TUM Neue Helvetica 55 Regular" pitchFamily="32" charset="0"/>
              </a:rPr>
              <a:t>OPF</a:t>
            </a:r>
          </a:p>
        </p:txBody>
      </p:sp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5130800" y="5733256"/>
            <a:ext cx="3402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Optimal Power Flow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6442516" y="2874422"/>
            <a:ext cx="21098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600" dirty="0">
                <a:solidFill>
                  <a:srgbClr val="D6A300"/>
                </a:solidFill>
              </a:rPr>
              <a:t>power </a:t>
            </a:r>
            <a:r>
              <a:rPr lang="en-GB" sz="1600" dirty="0" smtClean="0">
                <a:solidFill>
                  <a:srgbClr val="D6A300"/>
                </a:solidFill>
              </a:rPr>
              <a:t>flow equations</a:t>
            </a: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6412440" y="4890646"/>
            <a:ext cx="12618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600" dirty="0" smtClean="0">
                <a:solidFill>
                  <a:srgbClr val="D6A300"/>
                </a:solidFill>
              </a:rPr>
              <a:t>thermal limit</a:t>
            </a:r>
            <a:endParaRPr lang="en-GB" sz="1600" dirty="0">
              <a:solidFill>
                <a:srgbClr val="D6A300"/>
              </a:solidFill>
            </a:endParaRPr>
          </a:p>
        </p:txBody>
      </p:sp>
      <p:sp>
        <p:nvSpPr>
          <p:cNvPr id="11271" name="Right Brace 2"/>
          <p:cNvSpPr>
            <a:spLocks/>
          </p:cNvSpPr>
          <p:nvPr/>
        </p:nvSpPr>
        <p:spPr bwMode="auto">
          <a:xfrm rot="21600000">
            <a:off x="6035097" y="2531173"/>
            <a:ext cx="400050" cy="1041836"/>
          </a:xfrm>
          <a:prstGeom prst="rightBrace">
            <a:avLst>
              <a:gd name="adj1" fmla="val 31670"/>
              <a:gd name="adj2" fmla="val 50000"/>
            </a:avLst>
          </a:prstGeom>
          <a:noFill/>
          <a:ln w="19050" algn="ctr">
            <a:solidFill>
              <a:srgbClr val="D6A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D6A300"/>
              </a:solidFill>
            </a:endParaRP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6412440" y="4461801"/>
            <a:ext cx="217065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600" dirty="0" smtClean="0">
                <a:solidFill>
                  <a:srgbClr val="D6A300"/>
                </a:solidFill>
              </a:rPr>
              <a:t>voltage level constraint</a:t>
            </a:r>
            <a:endParaRPr lang="en-GB" sz="1600" dirty="0">
              <a:solidFill>
                <a:srgbClr val="D6A300"/>
              </a:solidFill>
            </a:endParaRPr>
          </a:p>
        </p:txBody>
      </p:sp>
      <p:sp>
        <p:nvSpPr>
          <p:cNvPr id="11275" name="Rectangle 15"/>
          <p:cNvSpPr>
            <a:spLocks noChangeArrowheads="1"/>
          </p:cNvSpPr>
          <p:nvPr/>
        </p:nvSpPr>
        <p:spPr bwMode="auto">
          <a:xfrm>
            <a:off x="6412782" y="3645024"/>
            <a:ext cx="13249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600" dirty="0" smtClean="0">
                <a:solidFill>
                  <a:srgbClr val="D6A300"/>
                </a:solidFill>
              </a:rPr>
              <a:t>reference bus</a:t>
            </a:r>
            <a:endParaRPr lang="en-GB" sz="1600" dirty="0">
              <a:solidFill>
                <a:srgbClr val="D6A300"/>
              </a:solidFill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7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1689883"/>
              </p:ext>
            </p:extLst>
          </p:nvPr>
        </p:nvGraphicFramePr>
        <p:xfrm>
          <a:off x="1536700" y="1777107"/>
          <a:ext cx="3833813" cy="792162"/>
        </p:xfrm>
        <a:graphic>
          <a:graphicData uri="http://schemas.openxmlformats.org/presentationml/2006/ole">
            <p:oleObj spid="_x0000_s2152" name="Equation" r:id="rId5" imgW="1904760" imgH="393480" progId="Equation.3">
              <p:embed/>
            </p:oleObj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827584" y="2612913"/>
            <a:ext cx="1305917" cy="35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0000"/>
                </a:solidFill>
              </a:rPr>
              <a:t>subject to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6410300" y="4098558"/>
            <a:ext cx="244926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600" dirty="0" smtClean="0">
                <a:solidFill>
                  <a:srgbClr val="D6A300"/>
                </a:solidFill>
              </a:rPr>
              <a:t>generation </a:t>
            </a:r>
            <a:r>
              <a:rPr lang="en-GB" sz="1600" dirty="0">
                <a:solidFill>
                  <a:srgbClr val="D6A300"/>
                </a:solidFill>
              </a:rPr>
              <a:t>limit </a:t>
            </a:r>
            <a:r>
              <a:rPr lang="en-GB" sz="1600" dirty="0" smtClean="0">
                <a:solidFill>
                  <a:srgbClr val="D6A300"/>
                </a:solidFill>
              </a:rPr>
              <a:t>constraint</a:t>
            </a:r>
            <a:endParaRPr lang="en-GB" sz="1600" dirty="0">
              <a:solidFill>
                <a:srgbClr val="D6A300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435147" y="3124293"/>
            <a:ext cx="20308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200" dirty="0">
                <a:solidFill>
                  <a:srgbClr val="D6A300"/>
                </a:solidFill>
              </a:rPr>
              <a:t>(reactive </a:t>
            </a:r>
            <a:r>
              <a:rPr lang="en-GB" sz="1200" dirty="0" smtClean="0">
                <a:solidFill>
                  <a:srgbClr val="D6A300"/>
                </a:solidFill>
              </a:rPr>
              <a:t>power likewise)</a:t>
            </a:r>
            <a:endParaRPr lang="de-DE" sz="1200" dirty="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6434972" y="1988840"/>
            <a:ext cx="14743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600" dirty="0" smtClean="0">
                <a:solidFill>
                  <a:srgbClr val="D6A300"/>
                </a:solidFill>
              </a:rPr>
              <a:t>generation cost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86300" y="1341438"/>
            <a:ext cx="8434387" cy="43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/>
                </a:solidFill>
              </a:rPr>
              <a:t>Optimal Power Flow: </a:t>
            </a:r>
            <a:r>
              <a:rPr lang="en-GB" dirty="0" smtClean="0">
                <a:solidFill>
                  <a:schemeClr val="tx1"/>
                </a:solidFill>
              </a:rPr>
              <a:t>minimizing generation cost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4062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5"/>
          <p:cNvSpPr/>
          <p:nvPr/>
        </p:nvSpPr>
        <p:spPr bwMode="auto">
          <a:xfrm>
            <a:off x="827584" y="1740579"/>
            <a:ext cx="5016506" cy="36004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>
                <a:solidFill>
                  <a:srgbClr val="0065BD"/>
                </a:solidFill>
                <a:latin typeface="TUM Neue Helvetica 55 Regular" pitchFamily="32" charset="0"/>
              </a:rPr>
              <a:t>OPF</a:t>
            </a:r>
          </a:p>
        </p:txBody>
      </p:sp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5130800" y="5733256"/>
            <a:ext cx="3402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Optimal Power Flow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8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52721042"/>
              </p:ext>
            </p:extLst>
          </p:nvPr>
        </p:nvGraphicFramePr>
        <p:xfrm>
          <a:off x="1536700" y="1777107"/>
          <a:ext cx="3833813" cy="792162"/>
        </p:xfrm>
        <a:graphic>
          <a:graphicData uri="http://schemas.openxmlformats.org/presentationml/2006/ole">
            <p:oleObj spid="_x0000_s3231" name="Equation" r:id="rId4" imgW="1904760" imgH="393480" progId="Equation.3">
              <p:embed/>
            </p:oleObj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827584" y="2612913"/>
            <a:ext cx="1305917" cy="35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0000"/>
                </a:solidFill>
              </a:rPr>
              <a:t>subject to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52794589"/>
              </p:ext>
            </p:extLst>
          </p:nvPr>
        </p:nvGraphicFramePr>
        <p:xfrm>
          <a:off x="6530230" y="2322140"/>
          <a:ext cx="1354138" cy="458788"/>
        </p:xfrm>
        <a:graphic>
          <a:graphicData uri="http://schemas.openxmlformats.org/presentationml/2006/ole">
            <p:oleObj spid="_x0000_s3232" name="Equation" r:id="rId5" imgW="67284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32424525"/>
              </p:ext>
            </p:extLst>
          </p:nvPr>
        </p:nvGraphicFramePr>
        <p:xfrm>
          <a:off x="6886575" y="4729163"/>
          <a:ext cx="1355725" cy="458787"/>
        </p:xfrm>
        <a:graphic>
          <a:graphicData uri="http://schemas.openxmlformats.org/presentationml/2006/ole">
            <p:oleObj spid="_x0000_s3233" name="Equation" r:id="rId6" imgW="672840" imgH="228600" progId="Equation.3">
              <p:embed/>
            </p:oleObj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907704" y="2563927"/>
            <a:ext cx="3744416" cy="1369129"/>
          </a:xfrm>
          <a:prstGeom prst="roundRect">
            <a:avLst>
              <a:gd name="adj" fmla="val 38473"/>
            </a:avLst>
          </a:prstGeom>
          <a:solidFill>
            <a:srgbClr val="FFC000">
              <a:alpha val="10196"/>
            </a:srgbClr>
          </a:solidFill>
          <a:ln>
            <a:solidFill>
              <a:srgbClr val="DE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724128" y="2780928"/>
            <a:ext cx="1107678" cy="432048"/>
          </a:xfrm>
          <a:prstGeom prst="straightConnector1">
            <a:avLst/>
          </a:prstGeom>
          <a:ln w="15875">
            <a:solidFill>
              <a:srgbClr val="DEAA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907704" y="3933056"/>
            <a:ext cx="2160240" cy="1369129"/>
          </a:xfrm>
          <a:prstGeom prst="roundRect">
            <a:avLst>
              <a:gd name="adj" fmla="val 38473"/>
            </a:avLst>
          </a:prstGeom>
          <a:solidFill>
            <a:srgbClr val="FFC000">
              <a:alpha val="10196"/>
            </a:srgbClr>
          </a:solidFill>
          <a:ln>
            <a:solidFill>
              <a:srgbClr val="DE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211960" y="4644051"/>
            <a:ext cx="2619846" cy="369125"/>
          </a:xfrm>
          <a:prstGeom prst="straightConnector1">
            <a:avLst/>
          </a:prstGeom>
          <a:ln w="15875">
            <a:solidFill>
              <a:srgbClr val="DEAA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2492322"/>
              </p:ext>
            </p:extLst>
          </p:nvPr>
        </p:nvGraphicFramePr>
        <p:xfrm>
          <a:off x="2065338" y="2538413"/>
          <a:ext cx="3349625" cy="2762250"/>
        </p:xfrm>
        <a:graphic>
          <a:graphicData uri="http://schemas.openxmlformats.org/presentationml/2006/ole">
            <p:oleObj spid="_x0000_s3234" name="Equation" r:id="rId7" imgW="1663700" imgH="1371600" progId="Equation.3">
              <p:embed/>
            </p:oleObj>
          </a:graphicData>
        </a:graphic>
      </p:graphicFrame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386300" y="1341438"/>
            <a:ext cx="8434387" cy="43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/>
                </a:solidFill>
              </a:rPr>
              <a:t>Optimal Power Flow: minimizing generation cost</a:t>
            </a: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194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25"/>
          <p:cNvSpPr/>
          <p:nvPr/>
        </p:nvSpPr>
        <p:spPr bwMode="auto">
          <a:xfrm>
            <a:off x="827584" y="1740579"/>
            <a:ext cx="5016506" cy="36004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5763" y="1341438"/>
            <a:ext cx="8434387" cy="42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 algn="l">
              <a:buFont typeface="Wingdings" pitchFamily="2" charset="2"/>
              <a:buChar char="Ø"/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14350" y="833438"/>
            <a:ext cx="81264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2200" b="1">
                <a:solidFill>
                  <a:srgbClr val="0065BD"/>
                </a:solidFill>
                <a:latin typeface="TUM Neue Helvetica 55 Regular" pitchFamily="32" charset="0"/>
              </a:rPr>
              <a:t>OPF</a:t>
            </a:r>
          </a:p>
        </p:txBody>
      </p:sp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5403751" y="5733256"/>
            <a:ext cx="3129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sz="2800" dirty="0">
                <a:solidFill>
                  <a:srgbClr val="00B050"/>
                </a:solidFill>
              </a:rPr>
              <a:t>Optimal Power Flow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8201025" y="6407150"/>
            <a:ext cx="4857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fld id="{81CD624A-1C33-41E8-8F53-45C39C844606}" type="slidenum">
              <a:rPr lang="de-DE" sz="1200">
                <a:solidFill>
                  <a:srgbClr val="000000"/>
                </a:solidFill>
                <a:latin typeface="TUM Neue Helvetica 55 Regular" pitchFamily="32" charset="0"/>
              </a:rPr>
              <a:pPr>
                <a:buClrTx/>
                <a:buFontTx/>
                <a:buNone/>
              </a:pPr>
              <a:t>9</a:t>
            </a:fld>
            <a:endParaRPr lang="de-DE" sz="120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6184240"/>
              </p:ext>
            </p:extLst>
          </p:nvPr>
        </p:nvGraphicFramePr>
        <p:xfrm>
          <a:off x="1536700" y="1777107"/>
          <a:ext cx="3833813" cy="792162"/>
        </p:xfrm>
        <a:graphic>
          <a:graphicData uri="http://schemas.openxmlformats.org/presentationml/2006/ole">
            <p:oleObj spid="_x0000_s4201" name="Equation" r:id="rId4" imgW="1904760" imgH="393480" progId="Equation.3">
              <p:embed/>
            </p:oleObj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827584" y="2612913"/>
            <a:ext cx="1305917" cy="35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defRPr/>
            </a:pPr>
            <a:r>
              <a:rPr lang="en-GB" dirty="0" smtClean="0">
                <a:solidFill>
                  <a:srgbClr val="000000"/>
                </a:solidFill>
              </a:rPr>
              <a:t>subject to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29455344"/>
              </p:ext>
            </p:extLst>
          </p:nvPr>
        </p:nvGraphicFramePr>
        <p:xfrm>
          <a:off x="2103438" y="2635250"/>
          <a:ext cx="2709862" cy="458788"/>
        </p:xfrm>
        <a:graphic>
          <a:graphicData uri="http://schemas.openxmlformats.org/presentationml/2006/ole">
            <p:oleObj spid="_x0000_s4202" name="Equation" r:id="rId5" imgW="1346040" imgH="228600" progId="Equation.3">
              <p:embed/>
            </p:oleObj>
          </a:graphicData>
        </a:graphic>
      </p:graphicFrame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55775" y="6400800"/>
            <a:ext cx="6327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Dynamic Simulation and Risk-Based OPF</a:t>
            </a:r>
            <a:endParaRPr lang="en-US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86300" y="1341438"/>
            <a:ext cx="8434387" cy="43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/>
                </a:solidFill>
              </a:rPr>
              <a:t>Optimal Power Flow: minimizing generation cost</a:t>
            </a: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457200" y="6407150"/>
            <a:ext cx="11906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de-DE" sz="1200" dirty="0" smtClean="0">
                <a:solidFill>
                  <a:srgbClr val="000000"/>
                </a:solidFill>
                <a:latin typeface="TUM Neue Helvetica 55 Regular" pitchFamily="32" charset="0"/>
              </a:rPr>
              <a:t>05.10.12</a:t>
            </a:r>
            <a:endParaRPr lang="de-DE" sz="1200" dirty="0">
              <a:solidFill>
                <a:srgbClr val="000000"/>
              </a:solidFill>
              <a:latin typeface="TUM Neue Helvetica 55 Regular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7662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1400</Words>
  <Application>Microsoft Office PowerPoint</Application>
  <PresentationFormat>Bildschirmpräsentation (4:3)</PresentationFormat>
  <Paragraphs>413</Paragraphs>
  <Slides>35</Slides>
  <Notes>32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35</vt:i4>
      </vt:variant>
    </vt:vector>
  </HeadingPairs>
  <TitlesOfParts>
    <vt:vector size="38" baseType="lpstr">
      <vt:lpstr>Office Theme</vt:lpstr>
      <vt:lpstr>Equation</vt:lpstr>
      <vt:lpstr>Formel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</vt:vector>
  </TitlesOfParts>
  <Company>University of Edinburgh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WANK Andreas</dc:creator>
  <cp:lastModifiedBy>WankCh</cp:lastModifiedBy>
  <cp:revision>53</cp:revision>
  <dcterms:created xsi:type="dcterms:W3CDTF">2012-10-04T16:06:08Z</dcterms:created>
  <dcterms:modified xsi:type="dcterms:W3CDTF">2012-11-02T19:32:17Z</dcterms:modified>
</cp:coreProperties>
</file>